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3"/>
  </p:notesMasterIdLst>
  <p:handoutMasterIdLst>
    <p:handoutMasterId r:id="rId14"/>
  </p:handoutMasterIdLst>
  <p:sldIdLst>
    <p:sldId id="257" r:id="rId3"/>
    <p:sldId id="417" r:id="rId4"/>
    <p:sldId id="292" r:id="rId5"/>
    <p:sldId id="418" r:id="rId6"/>
    <p:sldId id="386" r:id="rId7"/>
    <p:sldId id="388" r:id="rId8"/>
    <p:sldId id="387" r:id="rId9"/>
    <p:sldId id="389" r:id="rId10"/>
    <p:sldId id="380" r:id="rId11"/>
    <p:sldId id="395" r:id="rId12"/>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957C6F"/>
    <a:srgbClr val="B01821"/>
    <a:srgbClr val="571010"/>
    <a:srgbClr val="FF6600"/>
    <a:srgbClr val="FFCC99"/>
    <a:srgbClr val="A73E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3" autoAdjust="0"/>
    <p:restoredTop sz="82480" autoAdjust="0"/>
  </p:normalViewPr>
  <p:slideViewPr>
    <p:cSldViewPr>
      <p:cViewPr>
        <p:scale>
          <a:sx n="90" d="100"/>
          <a:sy n="90" d="100"/>
        </p:scale>
        <p:origin x="5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1"/>
            <a:ext cx="3075710" cy="511731"/>
          </a:xfrm>
          <a:prstGeom prst="rect">
            <a:avLst/>
          </a:prstGeom>
          <a:noFill/>
          <a:ln w="9525">
            <a:noFill/>
            <a:miter lim="800000"/>
            <a:headEnd/>
            <a:tailEnd/>
          </a:ln>
          <a:effectLst/>
        </p:spPr>
        <p:txBody>
          <a:bodyPr vert="horz" wrap="square" lIns="93613" tIns="46809" rIns="93613" bIns="46809" numCol="1" anchor="t" anchorCtr="0" compatLnSpc="1">
            <a:prstTxWarp prst="textNoShape">
              <a:avLst/>
            </a:prstTxWarp>
          </a:bodyPr>
          <a:lstStyle>
            <a:lvl1pPr>
              <a:defRPr sz="1200">
                <a:latin typeface="Calibri" pitchFamily="34" charset="0"/>
              </a:defRPr>
            </a:lvl1pPr>
          </a:lstStyle>
          <a:p>
            <a:pPr>
              <a:defRPr/>
            </a:pPr>
            <a:endParaRPr lang="fr-FR"/>
          </a:p>
        </p:txBody>
      </p:sp>
      <p:sp>
        <p:nvSpPr>
          <p:cNvPr id="62467" name="Rectangle 3"/>
          <p:cNvSpPr>
            <a:spLocks noGrp="1" noChangeArrowheads="1"/>
          </p:cNvSpPr>
          <p:nvPr>
            <p:ph type="dt" sz="quarter" idx="1"/>
          </p:nvPr>
        </p:nvSpPr>
        <p:spPr bwMode="auto">
          <a:xfrm>
            <a:off x="4021958" y="1"/>
            <a:ext cx="3075710" cy="511731"/>
          </a:xfrm>
          <a:prstGeom prst="rect">
            <a:avLst/>
          </a:prstGeom>
          <a:noFill/>
          <a:ln w="9525">
            <a:noFill/>
            <a:miter lim="800000"/>
            <a:headEnd/>
            <a:tailEnd/>
          </a:ln>
          <a:effectLst/>
        </p:spPr>
        <p:txBody>
          <a:bodyPr vert="horz" wrap="square" lIns="93613" tIns="46809" rIns="93613" bIns="46809" numCol="1" anchor="t" anchorCtr="0" compatLnSpc="1">
            <a:prstTxWarp prst="textNoShape">
              <a:avLst/>
            </a:prstTxWarp>
          </a:bodyPr>
          <a:lstStyle>
            <a:lvl1pPr algn="r">
              <a:defRPr sz="1200">
                <a:latin typeface="Calibri" pitchFamily="34" charset="0"/>
              </a:defRPr>
            </a:lvl1pPr>
          </a:lstStyle>
          <a:p>
            <a:pPr>
              <a:defRPr/>
            </a:pPr>
            <a:fld id="{7B585AA2-41F2-4FBF-8536-B39C68E32C29}" type="datetimeFigureOut">
              <a:rPr lang="fr-FR"/>
              <a:pPr>
                <a:defRPr/>
              </a:pPr>
              <a:t>06/08/2012</a:t>
            </a:fld>
            <a:endParaRPr lang="fr-FR"/>
          </a:p>
        </p:txBody>
      </p:sp>
      <p:sp>
        <p:nvSpPr>
          <p:cNvPr id="62468" name="Rectangle 4"/>
          <p:cNvSpPr>
            <a:spLocks noGrp="1" noChangeArrowheads="1"/>
          </p:cNvSpPr>
          <p:nvPr>
            <p:ph type="ftr" sz="quarter" idx="2"/>
          </p:nvPr>
        </p:nvSpPr>
        <p:spPr bwMode="auto">
          <a:xfrm>
            <a:off x="0" y="9721263"/>
            <a:ext cx="3075710" cy="511731"/>
          </a:xfrm>
          <a:prstGeom prst="rect">
            <a:avLst/>
          </a:prstGeom>
          <a:noFill/>
          <a:ln w="9525">
            <a:noFill/>
            <a:miter lim="800000"/>
            <a:headEnd/>
            <a:tailEnd/>
          </a:ln>
          <a:effectLst/>
        </p:spPr>
        <p:txBody>
          <a:bodyPr vert="horz" wrap="square" lIns="93613" tIns="46809" rIns="93613" bIns="46809" numCol="1" anchor="b" anchorCtr="0" compatLnSpc="1">
            <a:prstTxWarp prst="textNoShape">
              <a:avLst/>
            </a:prstTxWarp>
          </a:bodyPr>
          <a:lstStyle>
            <a:lvl1pPr>
              <a:defRPr sz="1200">
                <a:latin typeface="Calibri" pitchFamily="34" charset="0"/>
              </a:defRPr>
            </a:lvl1pPr>
          </a:lstStyle>
          <a:p>
            <a:pPr>
              <a:defRPr/>
            </a:pPr>
            <a:endParaRPr lang="fr-FR"/>
          </a:p>
        </p:txBody>
      </p:sp>
      <p:sp>
        <p:nvSpPr>
          <p:cNvPr id="62469" name="Rectangle 5"/>
          <p:cNvSpPr>
            <a:spLocks noGrp="1" noChangeArrowheads="1"/>
          </p:cNvSpPr>
          <p:nvPr>
            <p:ph type="sldNum" sz="quarter" idx="3"/>
          </p:nvPr>
        </p:nvSpPr>
        <p:spPr bwMode="auto">
          <a:xfrm>
            <a:off x="4021958" y="9721263"/>
            <a:ext cx="3075710" cy="511731"/>
          </a:xfrm>
          <a:prstGeom prst="rect">
            <a:avLst/>
          </a:prstGeom>
          <a:noFill/>
          <a:ln w="9525">
            <a:noFill/>
            <a:miter lim="800000"/>
            <a:headEnd/>
            <a:tailEnd/>
          </a:ln>
          <a:effectLst/>
        </p:spPr>
        <p:txBody>
          <a:bodyPr vert="horz" wrap="square" lIns="93613" tIns="46809" rIns="93613" bIns="46809" numCol="1" anchor="b" anchorCtr="0" compatLnSpc="1">
            <a:prstTxWarp prst="textNoShape">
              <a:avLst/>
            </a:prstTxWarp>
          </a:bodyPr>
          <a:lstStyle>
            <a:lvl1pPr algn="r">
              <a:defRPr sz="1200">
                <a:latin typeface="Calibri" pitchFamily="34" charset="0"/>
              </a:defRPr>
            </a:lvl1pPr>
          </a:lstStyle>
          <a:p>
            <a:pPr>
              <a:defRPr/>
            </a:pPr>
            <a:fld id="{B1EFDA09-FCB9-4B5A-888F-88368425225B}" type="slidenum">
              <a:rPr lang="fr-FR"/>
              <a:pPr>
                <a:defRPr/>
              </a:pPr>
              <a:t>‹N°›</a:t>
            </a:fld>
            <a:endParaRPr lang="fr-FR"/>
          </a:p>
        </p:txBody>
      </p:sp>
    </p:spTree>
    <p:extLst>
      <p:ext uri="{BB962C8B-B14F-4D97-AF65-F5344CB8AC3E}">
        <p14:creationId xmlns:p14="http://schemas.microsoft.com/office/powerpoint/2010/main" val="568357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2" y="1"/>
            <a:ext cx="3077344" cy="511731"/>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defTabSz="915070">
              <a:defRPr sz="1200">
                <a:latin typeface="Calibri" pitchFamily="34" charset="0"/>
              </a:defRPr>
            </a:lvl1pPr>
          </a:lstStyle>
          <a:p>
            <a:pPr>
              <a:defRPr/>
            </a:pPr>
            <a:endParaRPr lang="fr-FR"/>
          </a:p>
        </p:txBody>
      </p:sp>
      <p:sp>
        <p:nvSpPr>
          <p:cNvPr id="92163" name="Rectangle 3"/>
          <p:cNvSpPr>
            <a:spLocks noGrp="1" noChangeArrowheads="1"/>
          </p:cNvSpPr>
          <p:nvPr>
            <p:ph type="dt" idx="1"/>
          </p:nvPr>
        </p:nvSpPr>
        <p:spPr bwMode="auto">
          <a:xfrm>
            <a:off x="4020324" y="1"/>
            <a:ext cx="3077344" cy="511731"/>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defTabSz="915070">
              <a:defRPr sz="1200">
                <a:latin typeface="Calibri" pitchFamily="34" charset="0"/>
              </a:defRPr>
            </a:lvl1pPr>
          </a:lstStyle>
          <a:p>
            <a:pPr>
              <a:defRPr/>
            </a:pPr>
            <a:fld id="{69CB43CC-F24F-42D5-BF07-A3B7EC1AA7F3}" type="datetimeFigureOut">
              <a:rPr lang="fr-FR"/>
              <a:pPr>
                <a:defRPr/>
              </a:pPr>
              <a:t>06/08/2012</a:t>
            </a:fld>
            <a:endParaRPr lang="fr-FR"/>
          </a:p>
        </p:txBody>
      </p:sp>
      <p:sp>
        <p:nvSpPr>
          <p:cNvPr id="5222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92165" name="Rectangle 5"/>
          <p:cNvSpPr>
            <a:spLocks noGrp="1" noChangeArrowheads="1"/>
          </p:cNvSpPr>
          <p:nvPr>
            <p:ph type="body" sz="quarter" idx="3"/>
          </p:nvPr>
        </p:nvSpPr>
        <p:spPr bwMode="auto">
          <a:xfrm>
            <a:off x="709278" y="4861441"/>
            <a:ext cx="5680747" cy="4605576"/>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92166" name="Rectangle 6"/>
          <p:cNvSpPr>
            <a:spLocks noGrp="1" noChangeArrowheads="1"/>
          </p:cNvSpPr>
          <p:nvPr>
            <p:ph type="ftr" sz="quarter" idx="4"/>
          </p:nvPr>
        </p:nvSpPr>
        <p:spPr bwMode="auto">
          <a:xfrm>
            <a:off x="2" y="9721263"/>
            <a:ext cx="3077344" cy="511731"/>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defTabSz="915070">
              <a:defRPr sz="1200">
                <a:latin typeface="Calibri" pitchFamily="34" charset="0"/>
              </a:defRPr>
            </a:lvl1pPr>
          </a:lstStyle>
          <a:p>
            <a:pPr>
              <a:defRPr/>
            </a:pPr>
            <a:endParaRPr lang="fr-FR"/>
          </a:p>
        </p:txBody>
      </p:sp>
      <p:sp>
        <p:nvSpPr>
          <p:cNvPr id="92167" name="Rectangle 7"/>
          <p:cNvSpPr>
            <a:spLocks noGrp="1" noChangeArrowheads="1"/>
          </p:cNvSpPr>
          <p:nvPr>
            <p:ph type="sldNum" sz="quarter" idx="5"/>
          </p:nvPr>
        </p:nvSpPr>
        <p:spPr bwMode="auto">
          <a:xfrm>
            <a:off x="4020324" y="9721263"/>
            <a:ext cx="3077344" cy="511731"/>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r" defTabSz="915070">
              <a:defRPr sz="1200">
                <a:latin typeface="Calibri" pitchFamily="34" charset="0"/>
              </a:defRPr>
            </a:lvl1pPr>
          </a:lstStyle>
          <a:p>
            <a:pPr>
              <a:defRPr/>
            </a:pPr>
            <a:fld id="{81946E9F-65FD-4C51-9B34-DC184B8FB8BA}" type="slidenum">
              <a:rPr lang="fr-FR"/>
              <a:pPr>
                <a:defRPr/>
              </a:pPr>
              <a:t>‹N°›</a:t>
            </a:fld>
            <a:endParaRPr lang="fr-FR"/>
          </a:p>
        </p:txBody>
      </p:sp>
    </p:spTree>
    <p:extLst>
      <p:ext uri="{BB962C8B-B14F-4D97-AF65-F5344CB8AC3E}">
        <p14:creationId xmlns:p14="http://schemas.microsoft.com/office/powerpoint/2010/main" val="3282445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b="1" dirty="0" smtClean="0"/>
              <a:t>Comment aller plus loin ?</a:t>
            </a:r>
            <a:endParaRPr lang="fr-FR" dirty="0" smtClean="0"/>
          </a:p>
          <a:p>
            <a:r>
              <a:rPr lang="fr-FR" dirty="0" smtClean="0"/>
              <a:t>Quels sont les obstacles rencontrés pour mettre en œuvre la densité prescrite dans le SCOT ?</a:t>
            </a:r>
          </a:p>
          <a:p>
            <a:r>
              <a:rPr lang="fr-FR" dirty="0" smtClean="0"/>
              <a:t>Quelles sont vos attentes ? En termes de réglementation, en termes d’outils, ….</a:t>
            </a:r>
          </a:p>
          <a:p>
            <a:r>
              <a:rPr lang="fr-FR" dirty="0" smtClean="0"/>
              <a:t>Les outils issus du Grenelle II.</a:t>
            </a:r>
          </a:p>
          <a:p>
            <a:endParaRPr lang="fr-FR" dirty="0" smtClean="0"/>
          </a:p>
          <a:p>
            <a:r>
              <a:rPr lang="fr-FR" b="1" dirty="0" smtClean="0"/>
              <a:t>Extrait SCOT du Grand </a:t>
            </a:r>
            <a:r>
              <a:rPr lang="fr-FR" b="1" dirty="0" err="1" smtClean="0"/>
              <a:t>Douaisis</a:t>
            </a:r>
            <a:r>
              <a:rPr lang="fr-FR" b="1" dirty="0" smtClean="0"/>
              <a:t> : Favoriser le développement d’un urbanisme de projet </a:t>
            </a:r>
            <a:r>
              <a:rPr lang="fr-FR" dirty="0" smtClean="0"/>
              <a:t>…</a:t>
            </a:r>
          </a:p>
          <a:p>
            <a:r>
              <a:rPr lang="fr-FR" dirty="0" smtClean="0"/>
              <a:t>La maîtrise du développement urbain, favorisant  la mixité fonctionnelle et la diversité des programmes et limitant l’étalement urbain, passe par un urbanisme de projet répondant aux besoins actuels, tout en anticipant sur les besoins futurs.</a:t>
            </a:r>
          </a:p>
          <a:p>
            <a:r>
              <a:rPr lang="fr-FR" dirty="0" smtClean="0"/>
              <a:t>Les projets urbains peuvent définir :</a:t>
            </a:r>
          </a:p>
          <a:p>
            <a:r>
              <a:rPr lang="fr-FR" dirty="0" smtClean="0"/>
              <a:t>- Type d’habitat à construire et services associés</a:t>
            </a:r>
          </a:p>
          <a:p>
            <a:r>
              <a:rPr lang="fr-FR" dirty="0" smtClean="0"/>
              <a:t>- Choix de la forme urbaine en fonction du bâti des objectifs quantitatifs de logements des ambiances recherchées</a:t>
            </a:r>
          </a:p>
          <a:p>
            <a:pPr>
              <a:buFontTx/>
              <a:buChar char="-"/>
            </a:pPr>
            <a:r>
              <a:rPr lang="fr-FR" dirty="0" smtClean="0"/>
              <a:t>La forme du parcellaire en s’inspirant des formes existantes</a:t>
            </a:r>
          </a:p>
          <a:p>
            <a:pPr>
              <a:buFontTx/>
              <a:buChar char="-"/>
            </a:pPr>
            <a:r>
              <a:rPr lang="fr-FR" dirty="0" smtClean="0"/>
              <a:t>- la position du bâti par rapport à la rue, à la topographie à l’orientation</a:t>
            </a:r>
          </a:p>
          <a:p>
            <a:pPr>
              <a:buFontTx/>
              <a:buChar char="-"/>
            </a:pPr>
            <a:r>
              <a:rPr lang="fr-FR" dirty="0" smtClean="0"/>
              <a:t>Les modalités d’aménagement de la rue, les dessertes et les accès</a:t>
            </a:r>
          </a:p>
          <a:p>
            <a:pPr>
              <a:buFontTx/>
              <a:buChar char="-"/>
            </a:pPr>
            <a:r>
              <a:rPr lang="fr-FR" dirty="0" smtClean="0"/>
              <a:t> la localisation et la nature des espaces publics</a:t>
            </a:r>
          </a:p>
          <a:p>
            <a:pPr>
              <a:buFontTx/>
              <a:buChar char="-"/>
            </a:pPr>
            <a:r>
              <a:rPr lang="fr-FR" dirty="0" smtClean="0"/>
              <a:t>Le choix des matériaux de construction</a:t>
            </a:r>
          </a:p>
          <a:p>
            <a:pPr>
              <a:buFontTx/>
              <a:buNone/>
            </a:pP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10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L’évolution</a:t>
            </a:r>
            <a:r>
              <a:rPr lang="fr-FR" baseline="0" dirty="0" smtClean="0"/>
              <a:t> des documents d’urbanisme suite au grenelle … nouvelle exigence d’économie du foncier …</a:t>
            </a:r>
            <a:endParaRPr lang="fr-FR" dirty="0"/>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defRPr/>
            </a:pPr>
            <a:r>
              <a:rPr lang="fr-FR" dirty="0" smtClean="0"/>
              <a:t>Réponse :</a:t>
            </a:r>
          </a:p>
          <a:p>
            <a:pPr>
              <a:defRPr/>
            </a:pPr>
            <a:endParaRPr lang="fr-FR" dirty="0" smtClean="0"/>
          </a:p>
          <a:p>
            <a:pPr>
              <a:defRPr/>
            </a:pPr>
            <a:r>
              <a:rPr lang="fr-FR" dirty="0" smtClean="0"/>
              <a:t>La première est peu</a:t>
            </a:r>
            <a:r>
              <a:rPr lang="fr-FR" baseline="0" dirty="0" smtClean="0"/>
              <a:t> </a:t>
            </a:r>
            <a:r>
              <a:rPr lang="fr-FR" baseline="0" dirty="0" err="1" smtClean="0"/>
              <a:t>problable</a:t>
            </a:r>
            <a:r>
              <a:rPr lang="fr-FR" dirty="0" smtClean="0"/>
              <a:t> car obligation</a:t>
            </a:r>
            <a:r>
              <a:rPr lang="fr-FR" baseline="0" dirty="0" smtClean="0"/>
              <a:t> des collectivités de </a:t>
            </a:r>
            <a:r>
              <a:rPr lang="fr-FR" dirty="0" smtClean="0"/>
              <a:t>répondre aux besoins en logements et autres </a:t>
            </a:r>
          </a:p>
          <a:p>
            <a:pPr>
              <a:defRPr/>
            </a:pPr>
            <a:r>
              <a:rPr lang="fr-FR" dirty="0" smtClean="0"/>
              <a:t>Les</a:t>
            </a:r>
            <a:r>
              <a:rPr lang="fr-FR" baseline="0" dirty="0" smtClean="0"/>
              <a:t> deux dernières sont des préconisations du SCOT mais sont-elles efficaces et suffisamment mises en œuvre?</a:t>
            </a:r>
          </a:p>
          <a:p>
            <a:r>
              <a:rPr lang="fr-FR" dirty="0" smtClean="0"/>
              <a:t>- Mise en </a:t>
            </a:r>
            <a:r>
              <a:rPr lang="fr-FR" dirty="0" err="1" smtClean="0"/>
              <a:t>oeuvre</a:t>
            </a:r>
            <a:r>
              <a:rPr lang="fr-FR" dirty="0" smtClean="0"/>
              <a:t> du grenelle avec le plan «ville durable»</a:t>
            </a:r>
          </a:p>
          <a:p>
            <a:r>
              <a:rPr lang="fr-FR" dirty="0" smtClean="0"/>
              <a:t>- Lutte contre le réchauffement climatique</a:t>
            </a:r>
          </a:p>
          <a:p>
            <a:r>
              <a:rPr lang="fr-FR" dirty="0" smtClean="0"/>
              <a:t>- Recherche de modèle de déplacements alternatifs</a:t>
            </a:r>
          </a:p>
          <a:p>
            <a:r>
              <a:rPr lang="fr-FR" dirty="0" smtClean="0"/>
              <a:t>- Recherche d’un nouveau «contrat social» reposant sur la mixité de l’habitat et la diversité des fonctions urbaines des logements abordables</a:t>
            </a:r>
          </a:p>
          <a:p>
            <a:r>
              <a:rPr lang="fr-FR" dirty="0" smtClean="0"/>
              <a:t>- La préservation des zones agricoles </a:t>
            </a:r>
            <a:r>
              <a:rPr lang="fr-FR" dirty="0" err="1" smtClean="0"/>
              <a:t>etc</a:t>
            </a:r>
            <a:r>
              <a:rPr lang="fr-FR" dirty="0" smtClean="0"/>
              <a:t> ...</a:t>
            </a:r>
          </a:p>
          <a:p>
            <a:pPr>
              <a:defRPr/>
            </a:pPr>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defRPr/>
            </a:pPr>
            <a:endParaRPr lang="fr-FR" dirty="0" smtClean="0"/>
          </a:p>
          <a:p>
            <a:r>
              <a:rPr lang="fr-FR" dirty="0" smtClean="0"/>
              <a:t>Ces trois densités sont calculées à desseins différents.</a:t>
            </a:r>
          </a:p>
          <a:p>
            <a:r>
              <a:rPr lang="fr-FR" dirty="0" smtClean="0"/>
              <a:t>La densité constitue un indicateur de l’optimisation de la consommation d’espace. Ce qui nous intéresse est le nombre de logements/ha.</a:t>
            </a:r>
          </a:p>
          <a:p>
            <a:endParaRPr lang="fr-FR" b="1" dirty="0" smtClean="0"/>
          </a:p>
          <a:p>
            <a:r>
              <a:rPr lang="fr-FR" b="1" dirty="0" smtClean="0"/>
              <a:t>La </a:t>
            </a:r>
            <a:r>
              <a:rPr lang="fr-FR" sz="1400" b="1" dirty="0" smtClean="0"/>
              <a:t>densité urbaine </a:t>
            </a:r>
            <a:r>
              <a:rPr lang="fr-FR" b="1" dirty="0" smtClean="0"/>
              <a:t>peut se mesurer. Elle ne préjuge pas </a:t>
            </a:r>
            <a:r>
              <a:rPr lang="fr-FR" dirty="0" smtClean="0"/>
              <a:t>d’une forme urbaine. Sa mesure est souvent sans rapport avec </a:t>
            </a:r>
            <a:r>
              <a:rPr lang="fr-FR" b="1" dirty="0" smtClean="0"/>
              <a:t>la densité ressentie par un individu.</a:t>
            </a:r>
          </a:p>
          <a:p>
            <a:r>
              <a:rPr lang="fr-FR" b="1" dirty="0" smtClean="0"/>
              <a:t>La </a:t>
            </a:r>
            <a:r>
              <a:rPr lang="fr-FR" sz="1400" b="1" dirty="0" smtClean="0"/>
              <a:t>densité ressentie </a:t>
            </a:r>
            <a:r>
              <a:rPr lang="fr-FR" b="1" dirty="0" smtClean="0"/>
              <a:t>n’est pas liée au nombre de logements </a:t>
            </a:r>
            <a:r>
              <a:rPr lang="fr-FR" dirty="0" smtClean="0"/>
              <a:t>réalisés à l’hectare</a:t>
            </a:r>
          </a:p>
          <a:p>
            <a:endParaRPr lang="fr-FR" dirty="0" smtClean="0"/>
          </a:p>
          <a:p>
            <a:r>
              <a:rPr lang="fr-FR" dirty="0" smtClean="0"/>
              <a:t>image du quartier, qualité des espaces publics et du bâti, animation et ambiance urbaine, espaces naturels ...</a:t>
            </a:r>
          </a:p>
          <a:p>
            <a:pPr>
              <a:defRPr/>
            </a:pPr>
            <a:endParaRPr lang="fr-FR" b="1" dirty="0" smtClean="0"/>
          </a:p>
          <a:p>
            <a:r>
              <a:rPr lang="fr-FR" sz="1000" b="1" dirty="0" smtClean="0"/>
              <a:t>Pour qu’un développement dense soit accepté, il faut augmenter la qualité du cadre de vie</a:t>
            </a:r>
          </a:p>
          <a:p>
            <a:endParaRPr lang="fr-FR" dirty="0"/>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 projet urbain sur mesure …</a:t>
            </a:r>
          </a:p>
          <a:p>
            <a:r>
              <a:rPr lang="fr-FR" dirty="0" smtClean="0"/>
              <a:t>Un traitement qualitatif</a:t>
            </a:r>
            <a:r>
              <a:rPr lang="fr-FR" baseline="0" dirty="0" smtClean="0"/>
              <a:t> des « vides »</a:t>
            </a:r>
          </a:p>
          <a:p>
            <a:r>
              <a:rPr lang="fr-FR" baseline="0" dirty="0" smtClean="0"/>
              <a:t>Une attention portée aux espaces de transition et aux prolongement des logements</a:t>
            </a:r>
          </a:p>
          <a:p>
            <a:r>
              <a:rPr lang="fr-FR" baseline="0" dirty="0" smtClean="0"/>
              <a:t>La densité, support de diversité et d’innovation. Il est possible d’atteindre des densités élevées avec de l’habitat individuel… ouvre des possibilités de densification tout en répondant à un désir d’autonomie.</a:t>
            </a:r>
            <a:endParaRPr lang="fr-FR" dirty="0"/>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 urbanisme plus économe en espace,</a:t>
            </a:r>
            <a:r>
              <a:rPr lang="fr-FR" baseline="0" dirty="0" smtClean="0"/>
              <a:t> articulé autour des transports collectifs et qui valorise la nature en ville.</a:t>
            </a:r>
          </a:p>
          <a:p>
            <a:r>
              <a:rPr lang="fr-FR" baseline="0" dirty="0" smtClean="0"/>
              <a:t>Refaire la ville sur la ville …</a:t>
            </a:r>
          </a:p>
          <a:p>
            <a:r>
              <a:rPr lang="fr-FR" baseline="0" dirty="0" smtClean="0"/>
              <a:t>Densifier l</a:t>
            </a:r>
            <a:r>
              <a:rPr lang="fr-FR" dirty="0" smtClean="0"/>
              <a:t>es périphéries et renforcer les polarités existantes pour légitimer des niveaux de services.</a:t>
            </a:r>
            <a:endParaRPr lang="fr-FR" baseline="0" dirty="0" smtClean="0"/>
          </a:p>
          <a:p>
            <a:pPr rtl="0" eaLnBrk="0" fontAlgn="base" hangingPunct="0"/>
            <a:r>
              <a:rPr lang="fr-FR" dirty="0" smtClean="0"/>
              <a:t>Un projet urbain sur mesure …</a:t>
            </a:r>
          </a:p>
          <a:p>
            <a:pPr rtl="0" eaLnBrk="0" fontAlgn="base" hangingPunct="0"/>
            <a:r>
              <a:rPr lang="fr-FR" dirty="0" smtClean="0"/>
              <a:t>Un traitement qualitatif des « vides »</a:t>
            </a:r>
          </a:p>
          <a:p>
            <a:pPr rtl="0" eaLnBrk="0" fontAlgn="base" hangingPunct="0"/>
            <a:r>
              <a:rPr lang="fr-FR" dirty="0" smtClean="0"/>
              <a:t>Une attention portée aux espaces de transition et aux prolongement des logements</a:t>
            </a:r>
          </a:p>
          <a:p>
            <a:pPr rtl="0" eaLnBrk="0" fontAlgn="base" hangingPunct="0"/>
            <a:r>
              <a:rPr lang="fr-FR" dirty="0" smtClean="0"/>
              <a:t>La densité, support de diversité et d’innovation. Il est possible d’atteindre des densités élevées avec de l’habitat individuel… ouvre des possibilités de densification tout en répondant à un désir d’autonomie.</a:t>
            </a:r>
          </a:p>
          <a:p>
            <a:endParaRPr lang="fr-FR" dirty="0"/>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Renforcer la densité des extensions à vocation dominante d’habitat. Elle fixe des seuils de densité minimale comme suit :</a:t>
            </a:r>
            <a:endParaRPr lang="fr-FR" dirty="0" smtClean="0"/>
          </a:p>
          <a:p>
            <a:pPr lvl="1"/>
            <a:r>
              <a:rPr lang="fr-FR" dirty="0" smtClean="0"/>
              <a:t>Proximité d’une station de transport en commun en site propre (300m de rayon) par commune appartenant à la couronne verte et urbaine : densité minimale de 35 logements à l’hectare.</a:t>
            </a:r>
          </a:p>
          <a:p>
            <a:pPr lvl="1"/>
            <a:r>
              <a:rPr lang="fr-FR" dirty="0" smtClean="0"/>
              <a:t>Proximité d’une station de transport en commun en site propre (300m de rayon) par commune n’appartenant pas à la couronne verte et urbaine : densité minimale de 25 logements à l’hectare.</a:t>
            </a:r>
          </a:p>
          <a:p>
            <a:pPr lvl="1"/>
            <a:r>
              <a:rPr lang="fr-FR" dirty="0" smtClean="0"/>
              <a:t>Sites d’extension de 200 logements ou plus qui ne sont pas à proximité d’une station de transport en commun en site propre : densité minimale de 25 logements à l’hectare.</a:t>
            </a:r>
          </a:p>
          <a:p>
            <a:pPr lvl="1"/>
            <a:r>
              <a:rPr lang="fr-FR" dirty="0" smtClean="0"/>
              <a:t>Site à enjeux paysagers : pas de prescription de densité minimale</a:t>
            </a:r>
          </a:p>
          <a:p>
            <a:pPr lvl="1"/>
            <a:r>
              <a:rPr lang="fr-FR" dirty="0" smtClean="0"/>
              <a:t>Autres sites : densité minimale de 12 logements à l’hectare.</a:t>
            </a:r>
          </a:p>
          <a:p>
            <a:pPr lvl="1"/>
            <a:endParaRPr lang="fr-FR" dirty="0" smtClean="0"/>
          </a:p>
          <a:p>
            <a:pPr lvl="1"/>
            <a:endParaRPr lang="fr-FR" dirty="0" smtClean="0"/>
          </a:p>
          <a:p>
            <a:pPr>
              <a:buFont typeface="Wingdings" pitchFamily="2" charset="2"/>
              <a:buChar char="è"/>
            </a:pPr>
            <a:endParaRPr lang="fr-FR" sz="1600" dirty="0" smtClean="0">
              <a:solidFill>
                <a:srgbClr val="454545"/>
              </a:solidFill>
              <a:latin typeface="Helvetica Bold" pitchFamily="34" charset="0"/>
            </a:endParaRPr>
          </a:p>
          <a:p>
            <a:endParaRPr lang="fr-FR" sz="1600" dirty="0" smtClean="0">
              <a:solidFill>
                <a:srgbClr val="454545"/>
              </a:solidFill>
              <a:latin typeface="Helvetica Condensed" pitchFamily="34" charset="0"/>
            </a:endParaRPr>
          </a:p>
          <a:p>
            <a:endParaRPr lang="fr-FR" sz="1600" dirty="0">
              <a:latin typeface="Helvetica Condensed" pitchFamily="34" charset="0"/>
            </a:endParaRPr>
          </a:p>
        </p:txBody>
      </p:sp>
      <p:sp>
        <p:nvSpPr>
          <p:cNvPr id="4" name="Espace réservé du numéro de diapositive 3"/>
          <p:cNvSpPr>
            <a:spLocks noGrp="1"/>
          </p:cNvSpPr>
          <p:nvPr>
            <p:ph type="sldNum" sz="quarter" idx="10"/>
          </p:nvPr>
        </p:nvSpPr>
        <p:spPr/>
        <p:txBody>
          <a:bodyPr/>
          <a:lstStyle/>
          <a:p>
            <a:pPr>
              <a:defRPr/>
            </a:pPr>
            <a:fld id="{81946E9F-65FD-4C51-9B34-DC184B8FB8BA}" type="slidenum">
              <a:rPr lang="fr-FR" smtClean="0"/>
              <a:pPr>
                <a:defRPr/>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501D6463-5AE9-461F-9237-90B05B92EFFC}" type="datetimeFigureOut">
              <a:rPr lang="fr-FR"/>
              <a:pPr>
                <a:defRPr/>
              </a:pPr>
              <a:t>06/08/2012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9BCBB6B-EAA5-4FF7-8811-A26A9A48B81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B1318FB-AD17-4515-9A7F-F7413C564D5E}" type="datetimeFigureOut">
              <a:rPr lang="fr-FR"/>
              <a:pPr>
                <a:defRPr/>
              </a:pPr>
              <a:t>06/08/2012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FE10028-D11C-4660-B42C-2DD11A558E9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5D7B859C-9C1A-4C91-9B26-BC7E2CE05896}" type="datetimeFigureOut">
              <a:rPr lang="fr-FR"/>
              <a:pPr>
                <a:defRPr/>
              </a:pPr>
              <a:t>06/08/2012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D41E240-6814-435A-93E2-3440E720E449}"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5EE4BFE6-AF1B-4AAA-B988-DECB974335E4}" type="datetimeFigureOut">
              <a:rPr lang="fr-FR"/>
              <a:pPr>
                <a:defRPr/>
              </a:pPr>
              <a:t>06/08/2012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E3E40EE-D3D7-42A7-A53D-74FBA6230AEE}"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EDFA201D-CA35-4EAD-92B7-22995ADAC34B}" type="datetimeFigureOut">
              <a:rPr lang="fr-FR"/>
              <a:pPr>
                <a:defRPr/>
              </a:pPr>
              <a:t>06/08/2012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F666604B-09D3-474A-B9BE-E2EF67C09EBC}"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818D1CA-EBC5-4D15-8027-34650D1B5DB6}" type="datetimeFigureOut">
              <a:rPr lang="fr-FR"/>
              <a:pPr>
                <a:defRPr/>
              </a:pPr>
              <a:t>06/08/2012</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861A425-CAE5-49A0-9A21-77A5CB23CDB2}"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0648958-06C3-4D1E-8D0B-6BB260449A9F}" type="datetimeFigureOut">
              <a:rPr lang="fr-FR"/>
              <a:pPr>
                <a:defRPr/>
              </a:pPr>
              <a:t>06/08/2012</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F951BD9-6490-48C7-995E-D87A7D69010E}"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F36A332-9C00-48C7-B038-EA25AFEA1B94}" type="datetimeFigureOut">
              <a:rPr lang="fr-FR"/>
              <a:pPr>
                <a:defRPr/>
              </a:pPr>
              <a:t>06/08/2012</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F9FE093-F915-415D-BC6C-3D735610D743}"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3C7045-00C4-460B-AC5B-32EA026BBC65}" type="datetimeFigureOut">
              <a:rPr lang="fr-FR"/>
              <a:pPr>
                <a:defRPr/>
              </a:pPr>
              <a:t>06/08/2012</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BAD52F-A7C3-4EBC-AF97-31A015B81127}"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5339CF8-E2B7-458A-BB45-A6400AF7C778}" type="datetimeFigureOut">
              <a:rPr lang="fr-FR"/>
              <a:pPr>
                <a:defRPr/>
              </a:pPr>
              <a:t>06/08/2012</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969FADC-E5AC-4015-A623-3889E5FBD968}"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525F238-DB0E-4912-BDDB-99A617190CEC}" type="datetimeFigureOut">
              <a:rPr lang="fr-FR"/>
              <a:pPr>
                <a:defRPr/>
              </a:pPr>
              <a:t>06/08/2012</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233112F-082A-4571-9359-69D83921D0F9}"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dirty="0"/>
          </a:p>
        </p:txBody>
      </p:sp>
      <p:sp>
        <p:nvSpPr>
          <p:cNvPr id="3" name="Espace réservé de la date 3"/>
          <p:cNvSpPr>
            <a:spLocks noGrp="1"/>
          </p:cNvSpPr>
          <p:nvPr>
            <p:ph type="dt" sz="half" idx="10"/>
          </p:nvPr>
        </p:nvSpPr>
        <p:spPr/>
        <p:txBody>
          <a:bodyPr/>
          <a:lstStyle>
            <a:lvl1pPr>
              <a:defRPr/>
            </a:lvl1pPr>
          </a:lstStyle>
          <a:p>
            <a:pPr>
              <a:defRPr/>
            </a:pPr>
            <a:fld id="{03F04745-AE69-4960-BA65-FD8B352F64CC}" type="datetimeFigureOut">
              <a:rPr lang="fr-FR"/>
              <a:pPr>
                <a:defRPr/>
              </a:pPr>
              <a:t>06/08/2012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CAFC250-C9B3-4A97-B93F-03D56E8F6D11}"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0C96EC3-5538-4622-BD22-FC5374FBBD4D}" type="datetimeFigureOut">
              <a:rPr lang="fr-FR"/>
              <a:pPr>
                <a:defRPr/>
              </a:pPr>
              <a:t>06/08/2012</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3602AD-00D3-48AE-A0C7-940E1ADAB29E}"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EE74F69-868F-4B2A-81B5-1C696B6393E4}" type="datetimeFigureOut">
              <a:rPr lang="fr-FR"/>
              <a:pPr>
                <a:defRPr/>
              </a:pPr>
              <a:t>06/08/2012</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3A0EA7-DEC5-46CD-8043-DB6E15E4DDBB}"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F99B80-C8C0-434F-AEC4-6BAC80BB3741}" type="datetimeFigureOut">
              <a:rPr lang="fr-FR"/>
              <a:pPr>
                <a:defRPr/>
              </a:pPr>
              <a:t>06/08/2012</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413BF9C-2699-4696-86BB-4A98AA34C79C}"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D1C2412-8B99-49A8-82CA-E457BFF0776D}" type="datetimeFigureOut">
              <a:rPr lang="fr-FR"/>
              <a:pPr>
                <a:defRPr/>
              </a:pPr>
              <a:t>06/08/2012</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ABB6894-A6F2-4B8D-ABB0-EFBC0A4B150A}"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8FF6B147-8D8B-4BCB-8704-FBCA8F5B6FE0}" type="datetimeFigureOut">
              <a:rPr lang="fr-FR"/>
              <a:pPr>
                <a:defRPr/>
              </a:pPr>
              <a:t>06/08/2012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07A4986-E5A8-4784-9A97-759F5BEED138}"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702CBDD-5391-43DD-A9A8-55DE594F6C0A}" type="datetimeFigureOut">
              <a:rPr lang="fr-FR"/>
              <a:pPr>
                <a:defRPr/>
              </a:pPr>
              <a:t>06/08/2012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F55FBF4-A9D7-4B1F-9752-9326A91FF509}"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1459D953-45AF-4245-955A-9A44D776A5AE}" type="datetimeFigureOut">
              <a:rPr lang="fr-FR"/>
              <a:pPr>
                <a:defRPr/>
              </a:pPr>
              <a:t>06/08/2012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A88DA50-13D9-4FCF-8FCE-43D790254C7D}"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04F8ED4B-327E-41FF-9E3A-F131E8813806}" type="datetimeFigureOut">
              <a:rPr lang="fr-FR"/>
              <a:pPr>
                <a:defRPr/>
              </a:pPr>
              <a:t>06/08/2012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14223014-A8CB-43AD-A602-FC5AA5817FBB}"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F92EF69-0CBD-4C61-8767-FD1139B06979}" type="datetimeFigureOut">
              <a:rPr lang="fr-FR"/>
              <a:pPr>
                <a:defRPr/>
              </a:pPr>
              <a:t>06/08/2012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188DB1B4-6ECB-4143-BC0E-8EA4B320A0E8}"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48246FC-8ACF-4D22-85C8-F679BD10FE7B}" type="datetimeFigureOut">
              <a:rPr lang="fr-FR"/>
              <a:pPr>
                <a:defRPr/>
              </a:pPr>
              <a:t>06/08/2012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99EBF340-69D4-456C-91ED-A3E1D281A0AA}"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25887000-1E27-4F1C-B0F1-65E52EB5C04A}" type="datetimeFigureOut">
              <a:rPr lang="fr-FR"/>
              <a:pPr>
                <a:defRPr/>
              </a:pPr>
              <a:t>06/08/2012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D37A1750-9748-4664-8301-6A0CB6DAFBB5}"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6C4E80D-8B79-441A-AAFE-5BB558FF6F01}" type="datetimeFigureOut">
              <a:rPr lang="fr-FR"/>
              <a:pPr>
                <a:defRPr/>
              </a:pPr>
              <a:t>06/08/2012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85EA0A1-D2EB-4FDA-83F0-565B184492E1}" type="slidenum">
              <a:rPr lang="fr-FR"/>
              <a:pPr>
                <a:defRPr/>
              </a:pPr>
              <a:t>‹N°›</a:t>
            </a:fld>
            <a:endParaRPr lang="fr-FR"/>
          </a:p>
        </p:txBody>
      </p:sp>
      <p:pic>
        <p:nvPicPr>
          <p:cNvPr id="1031" name="Image 6" descr="presentation powerpoint.jpg"/>
          <p:cNvPicPr>
            <a:picLocks noChangeAspect="1"/>
          </p:cNvPicPr>
          <p:nvPr/>
        </p:nvPicPr>
        <p:blipFill>
          <a:blip r:embed="rId15" cstate="print"/>
          <a:srcRect/>
          <a:stretch>
            <a:fillRect/>
          </a:stretch>
        </p:blipFill>
        <p:spPr bwMode="auto">
          <a:xfrm>
            <a:off x="0" y="195263"/>
            <a:ext cx="9144000" cy="6467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Image 7" descr="PHOTO BANDEAU BAS.jpg"/>
          <p:cNvPicPr>
            <a:picLocks noChangeAspect="1"/>
          </p:cNvPicPr>
          <p:nvPr/>
        </p:nvPicPr>
        <p:blipFill>
          <a:blip r:embed="rId12" cstate="print"/>
          <a:srcRect t="23888" r="781"/>
          <a:stretch>
            <a:fillRect/>
          </a:stretch>
        </p:blipFill>
        <p:spPr bwMode="auto">
          <a:xfrm>
            <a:off x="71438" y="5357813"/>
            <a:ext cx="9072562" cy="1285875"/>
          </a:xfrm>
          <a:prstGeom prst="rect">
            <a:avLst/>
          </a:prstGeom>
          <a:noFill/>
          <a:ln w="9525">
            <a:noFill/>
            <a:miter lim="800000"/>
            <a:headEnd/>
            <a:tailEnd/>
          </a:ln>
        </p:spPr>
      </p:pic>
      <p:pic>
        <p:nvPicPr>
          <p:cNvPr id="2051" name="Image 8" descr="BANDEAU PAYSAGE.tif"/>
          <p:cNvPicPr>
            <a:picLocks noChangeAspect="1"/>
          </p:cNvPicPr>
          <p:nvPr/>
        </p:nvPicPr>
        <p:blipFill>
          <a:blip r:embed="rId13" cstate="print"/>
          <a:srcRect/>
          <a:stretch>
            <a:fillRect/>
          </a:stretch>
        </p:blipFill>
        <p:spPr bwMode="auto">
          <a:xfrm>
            <a:off x="0" y="0"/>
            <a:ext cx="9144000" cy="53673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71600" y="3513063"/>
            <a:ext cx="5184576" cy="707886"/>
          </a:xfrm>
          <a:prstGeom prst="rect">
            <a:avLst/>
          </a:prstGeom>
          <a:noFill/>
          <a:ln w="9525">
            <a:noFill/>
            <a:miter lim="800000"/>
            <a:headEnd/>
            <a:tailEnd/>
          </a:ln>
        </p:spPr>
        <p:txBody>
          <a:bodyPr wrap="square">
            <a:spAutoFit/>
          </a:bodyPr>
          <a:lstStyle/>
          <a:p>
            <a:r>
              <a:rPr lang="fr-FR" sz="4000" spc="-300" dirty="0" smtClean="0">
                <a:solidFill>
                  <a:srgbClr val="B01821"/>
                </a:solidFill>
                <a:latin typeface="Nimbus Sans Novus T Bold" pitchFamily="34" charset="0"/>
              </a:rPr>
              <a:t>Pour des espaces habités</a:t>
            </a:r>
            <a:endParaRPr lang="fr-FR" sz="4000" spc="-300" dirty="0">
              <a:solidFill>
                <a:srgbClr val="B01821"/>
              </a:solidFill>
              <a:latin typeface="Nimbus Sans Novus T Bold" pitchFamily="34" charset="0"/>
            </a:endParaRPr>
          </a:p>
        </p:txBody>
      </p:sp>
      <p:sp>
        <p:nvSpPr>
          <p:cNvPr id="5" name="Text Box 2"/>
          <p:cNvSpPr txBox="1">
            <a:spLocks noChangeArrowheads="1"/>
          </p:cNvSpPr>
          <p:nvPr/>
        </p:nvSpPr>
        <p:spPr bwMode="auto">
          <a:xfrm>
            <a:off x="8572500" y="4143375"/>
            <a:ext cx="642938" cy="254000"/>
          </a:xfrm>
          <a:prstGeom prst="rect">
            <a:avLst/>
          </a:prstGeom>
          <a:noFill/>
          <a:ln w="9525">
            <a:noFill/>
            <a:miter lim="800000"/>
            <a:headEnd/>
            <a:tailEnd/>
          </a:ln>
        </p:spPr>
        <p:txBody>
          <a:bodyPr>
            <a:spAutoFit/>
          </a:bodyPr>
          <a:lstStyle/>
          <a:p>
            <a:pPr>
              <a:spcBef>
                <a:spcPct val="50000"/>
              </a:spcBef>
              <a:defRPr/>
            </a:pPr>
            <a:r>
              <a:rPr lang="fr-FR" sz="1050" dirty="0" smtClean="0">
                <a:solidFill>
                  <a:srgbClr val="B01821"/>
                </a:solidFill>
                <a:latin typeface="Helvetica" pitchFamily="2" charset="0"/>
              </a:rPr>
              <a:t>03/11</a:t>
            </a:r>
            <a:endParaRPr lang="fr-FR" sz="1050" dirty="0">
              <a:solidFill>
                <a:srgbClr val="B01821"/>
              </a:solidFill>
              <a:latin typeface="Helvetica" pitchFamily="2" charset="0"/>
            </a:endParaRPr>
          </a:p>
        </p:txBody>
      </p:sp>
      <p:sp>
        <p:nvSpPr>
          <p:cNvPr id="13316" name="Text Box 2"/>
          <p:cNvSpPr txBox="1">
            <a:spLocks noChangeArrowheads="1"/>
          </p:cNvSpPr>
          <p:nvPr/>
        </p:nvSpPr>
        <p:spPr bwMode="auto">
          <a:xfrm rot="-5400000">
            <a:off x="7955757" y="3188494"/>
            <a:ext cx="1714500" cy="338137"/>
          </a:xfrm>
          <a:prstGeom prst="rect">
            <a:avLst/>
          </a:prstGeom>
          <a:noFill/>
          <a:ln w="9525">
            <a:noFill/>
            <a:miter lim="800000"/>
            <a:headEnd/>
            <a:tailEnd/>
          </a:ln>
        </p:spPr>
        <p:txBody>
          <a:bodyPr>
            <a:spAutoFit/>
          </a:bodyPr>
          <a:lstStyle/>
          <a:p>
            <a:pPr>
              <a:spcBef>
                <a:spcPct val="50000"/>
              </a:spcBef>
            </a:pPr>
            <a:r>
              <a:rPr lang="fr-FR" sz="1600" dirty="0" smtClean="0">
                <a:solidFill>
                  <a:srgbClr val="957C6F"/>
                </a:solidFill>
                <a:latin typeface="Helvetica" pitchFamily="2" charset="0"/>
              </a:rPr>
              <a:t>Présentation</a:t>
            </a:r>
            <a:endParaRPr lang="fr-FR" sz="1600" dirty="0">
              <a:solidFill>
                <a:srgbClr val="957C6F"/>
              </a:solidFill>
              <a:latin typeface="Helvetica" pitchFamily="2" charset="0"/>
            </a:endParaRPr>
          </a:p>
        </p:txBody>
      </p:sp>
      <p:sp>
        <p:nvSpPr>
          <p:cNvPr id="13317" name="ZoneTexte 7"/>
          <p:cNvSpPr txBox="1">
            <a:spLocks noChangeArrowheads="1"/>
          </p:cNvSpPr>
          <p:nvPr/>
        </p:nvSpPr>
        <p:spPr bwMode="auto">
          <a:xfrm>
            <a:off x="1691680" y="3801095"/>
            <a:ext cx="7358062" cy="708025"/>
          </a:xfrm>
          <a:prstGeom prst="rect">
            <a:avLst/>
          </a:prstGeom>
          <a:noFill/>
          <a:ln w="9525">
            <a:noFill/>
            <a:miter lim="800000"/>
            <a:headEnd/>
            <a:tailEnd/>
          </a:ln>
        </p:spPr>
        <p:txBody>
          <a:bodyPr>
            <a:spAutoFit/>
          </a:bodyPr>
          <a:lstStyle/>
          <a:p>
            <a:pPr>
              <a:spcBef>
                <a:spcPts val="1800"/>
              </a:spcBef>
            </a:pPr>
            <a:r>
              <a:rPr lang="fr-FR" sz="4000" dirty="0" smtClean="0">
                <a:solidFill>
                  <a:srgbClr val="FFC000"/>
                </a:solidFill>
                <a:latin typeface="Nimbus Sans Novus T Bold" pitchFamily="34" charset="0"/>
              </a:rPr>
              <a:t>plus économes en foncier …</a:t>
            </a:r>
            <a:endParaRPr lang="fr-FR" sz="4000" dirty="0">
              <a:solidFill>
                <a:srgbClr val="FFC000"/>
              </a:solidFill>
              <a:latin typeface="Nimbus Sans Novus T Bold" pitchFamily="34" charset="0"/>
            </a:endParaRPr>
          </a:p>
        </p:txBody>
      </p:sp>
      <p:sp>
        <p:nvSpPr>
          <p:cNvPr id="6" name="Text Box 7"/>
          <p:cNvSpPr txBox="1">
            <a:spLocks noChangeArrowheads="1"/>
          </p:cNvSpPr>
          <p:nvPr/>
        </p:nvSpPr>
        <p:spPr bwMode="auto">
          <a:xfrm>
            <a:off x="1785938" y="558800"/>
            <a:ext cx="6929437" cy="584200"/>
          </a:xfrm>
          <a:prstGeom prst="rect">
            <a:avLst/>
          </a:prstGeom>
          <a:noFill/>
          <a:ln w="9525">
            <a:noFill/>
            <a:miter lim="800000"/>
            <a:headEnd/>
            <a:tailEnd/>
          </a:ln>
        </p:spPr>
        <p:txBody>
          <a:bodyPr>
            <a:spAutoFit/>
          </a:bodyPr>
          <a:lstStyle/>
          <a:p>
            <a:pPr algn="r"/>
            <a:r>
              <a:rPr lang="fr-FR" sz="1600" dirty="0" smtClean="0">
                <a:solidFill>
                  <a:srgbClr val="571010"/>
                </a:solidFill>
                <a:latin typeface="NimbuSanNovTBol" pitchFamily="2" charset="0"/>
              </a:rPr>
              <a:t>Les rencontres du </a:t>
            </a:r>
            <a:r>
              <a:rPr lang="fr-FR" sz="1600" dirty="0" err="1" smtClean="0">
                <a:solidFill>
                  <a:srgbClr val="571010"/>
                </a:solidFill>
                <a:latin typeface="NimbuSanNovTBol" pitchFamily="2" charset="0"/>
              </a:rPr>
              <a:t>SCoT</a:t>
            </a:r>
            <a:r>
              <a:rPr lang="fr-FR" sz="1600" dirty="0" smtClean="0">
                <a:solidFill>
                  <a:srgbClr val="571010"/>
                </a:solidFill>
                <a:latin typeface="NimbuSanNovTBol" pitchFamily="2" charset="0"/>
              </a:rPr>
              <a:t> à </a:t>
            </a:r>
            <a:r>
              <a:rPr lang="fr-FR" sz="1600" dirty="0" err="1" smtClean="0">
                <a:solidFill>
                  <a:srgbClr val="571010"/>
                </a:solidFill>
                <a:latin typeface="NimbuSanNovTBol" pitchFamily="2" charset="0"/>
              </a:rPr>
              <a:t>Niffer</a:t>
            </a:r>
            <a:endParaRPr lang="fr-FR" sz="1600" dirty="0">
              <a:solidFill>
                <a:srgbClr val="571010"/>
              </a:solidFill>
              <a:latin typeface="NimbuSanNovTBol" pitchFamily="2" charset="0"/>
            </a:endParaRPr>
          </a:p>
          <a:p>
            <a:pPr algn="r"/>
            <a:r>
              <a:rPr lang="fr-FR" sz="1600" dirty="0">
                <a:solidFill>
                  <a:srgbClr val="571010"/>
                </a:solidFill>
                <a:latin typeface="NimbuSanNovTBol" pitchFamily="2" charset="0"/>
              </a:rPr>
              <a:t>18 mars 2011</a:t>
            </a:r>
          </a:p>
        </p:txBody>
      </p:sp>
      <p:pic>
        <p:nvPicPr>
          <p:cNvPr id="1026" name="Picture 2" descr="Z:\3 ETUDES\HABITAT RENOUVELLEMENT URBAIN\PLH_m2A\démarche foncier\Densités\cite_ouvriere.bmp"/>
          <p:cNvPicPr>
            <a:picLocks noChangeAspect="1" noChangeArrowheads="1"/>
          </p:cNvPicPr>
          <p:nvPr/>
        </p:nvPicPr>
        <p:blipFill>
          <a:blip r:embed="rId3" cstate="print"/>
          <a:srcRect l="4182" t="31909" r="6204" b="37985"/>
          <a:stretch>
            <a:fillRect/>
          </a:stretch>
        </p:blipFill>
        <p:spPr bwMode="auto">
          <a:xfrm>
            <a:off x="0" y="5013176"/>
            <a:ext cx="9396536" cy="223395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Wagner.Juin09.02.jpg"/>
          <p:cNvPicPr>
            <a:picLocks noChangeAspect="1"/>
          </p:cNvPicPr>
          <p:nvPr/>
        </p:nvPicPr>
        <p:blipFill>
          <a:blip r:embed="rId3" cstate="print"/>
          <a:stretch>
            <a:fillRect/>
          </a:stretch>
        </p:blipFill>
        <p:spPr>
          <a:xfrm>
            <a:off x="4283968" y="3285376"/>
            <a:ext cx="4914000" cy="3276000"/>
          </a:xfrm>
          <a:prstGeom prst="rect">
            <a:avLst/>
          </a:prstGeom>
        </p:spPr>
      </p:pic>
      <p:sp>
        <p:nvSpPr>
          <p:cNvPr id="24579" name="Text Box 2"/>
          <p:cNvSpPr txBox="1">
            <a:spLocks noChangeArrowheads="1"/>
          </p:cNvSpPr>
          <p:nvPr/>
        </p:nvSpPr>
        <p:spPr bwMode="auto">
          <a:xfrm>
            <a:off x="500063" y="1772816"/>
            <a:ext cx="8105775" cy="1446550"/>
          </a:xfrm>
          <a:prstGeom prst="rect">
            <a:avLst/>
          </a:prstGeom>
          <a:noFill/>
          <a:ln w="9525">
            <a:noFill/>
            <a:miter lim="800000"/>
            <a:headEnd/>
            <a:tailEnd/>
          </a:ln>
        </p:spPr>
        <p:txBody>
          <a:bodyPr wrap="square">
            <a:spAutoFit/>
          </a:bodyPr>
          <a:lstStyle/>
          <a:p>
            <a:pPr>
              <a:buFont typeface="Wingdings" pitchFamily="2" charset="2"/>
              <a:buChar char="è"/>
            </a:pPr>
            <a:r>
              <a:rPr lang="fr-FR" sz="2400" dirty="0" smtClean="0">
                <a:solidFill>
                  <a:srgbClr val="454545"/>
                </a:solidFill>
                <a:latin typeface="Helvetica Bold" pitchFamily="34" charset="0"/>
              </a:rPr>
              <a:t>  Passer de la prescription à la mise en œuvre</a:t>
            </a:r>
          </a:p>
          <a:p>
            <a:pPr>
              <a:buFont typeface="Wingdings" pitchFamily="2" charset="2"/>
              <a:buChar char="è"/>
            </a:pPr>
            <a:endParaRPr lang="fr-FR" sz="1600" dirty="0" smtClean="0">
              <a:solidFill>
                <a:srgbClr val="454545"/>
              </a:solidFill>
              <a:latin typeface="Helvetica Bold" pitchFamily="34" charset="0"/>
            </a:endParaRPr>
          </a:p>
          <a:p>
            <a:endParaRPr lang="fr-FR" sz="1600" dirty="0">
              <a:solidFill>
                <a:srgbClr val="454545"/>
              </a:solidFill>
              <a:latin typeface="Helvetica Bold" pitchFamily="34" charset="0"/>
            </a:endParaRPr>
          </a:p>
          <a:p>
            <a:endParaRPr lang="fr-FR" sz="1600" dirty="0">
              <a:solidFill>
                <a:srgbClr val="454545"/>
              </a:solidFill>
              <a:latin typeface="Helvetica Condensed" pitchFamily="34" charset="0"/>
            </a:endParaRPr>
          </a:p>
          <a:p>
            <a:endParaRPr lang="fr-FR" sz="1600" dirty="0">
              <a:latin typeface="Helvetica Condensed" pitchFamily="34" charset="0"/>
            </a:endParaRPr>
          </a:p>
        </p:txBody>
      </p:sp>
      <p:sp>
        <p:nvSpPr>
          <p:cNvPr id="6" name="ZoneTexte 5"/>
          <p:cNvSpPr txBox="1"/>
          <p:nvPr/>
        </p:nvSpPr>
        <p:spPr>
          <a:xfrm>
            <a:off x="1979712" y="188640"/>
            <a:ext cx="6840760" cy="861774"/>
          </a:xfrm>
          <a:prstGeom prst="rect">
            <a:avLst/>
          </a:prstGeom>
          <a:noFill/>
        </p:spPr>
        <p:txBody>
          <a:bodyPr wrap="square" rtlCol="0">
            <a:spAutoFit/>
          </a:bodyPr>
          <a:lstStyle/>
          <a:p>
            <a:pPr algn="r"/>
            <a:r>
              <a:rPr lang="fr-FR" sz="3200" dirty="0" smtClean="0">
                <a:solidFill>
                  <a:srgbClr val="CC0000"/>
                </a:solidFill>
                <a:latin typeface="Helvetica Condensed" pitchFamily="34" charset="0"/>
              </a:rPr>
              <a:t>Vers un futur mode d’emploi</a:t>
            </a:r>
          </a:p>
          <a:p>
            <a:pPr algn="r"/>
            <a:endParaRPr lang="fr-FR" dirty="0"/>
          </a:p>
        </p:txBody>
      </p:sp>
      <p:sp>
        <p:nvSpPr>
          <p:cNvPr id="8" name="ZoneTexte 7"/>
          <p:cNvSpPr txBox="1"/>
          <p:nvPr/>
        </p:nvSpPr>
        <p:spPr>
          <a:xfrm>
            <a:off x="0" y="0"/>
            <a:ext cx="1714500" cy="554038"/>
          </a:xfrm>
          <a:prstGeom prst="rect">
            <a:avLst/>
          </a:prstGeom>
          <a:noFill/>
        </p:spPr>
        <p:txBody>
          <a:bodyPr>
            <a:spAutoFit/>
          </a:bodyPr>
          <a:lstStyle/>
          <a:p>
            <a:pPr>
              <a:defRPr/>
            </a:pPr>
            <a:r>
              <a:rPr lang="fr-FR" sz="2000" i="1" dirty="0">
                <a:solidFill>
                  <a:schemeClr val="bg1">
                    <a:lumMod val="65000"/>
                  </a:schemeClr>
                </a:solidFill>
              </a:rPr>
              <a:t>A</a:t>
            </a:r>
            <a:r>
              <a:rPr lang="fr-FR" sz="3000" dirty="0"/>
              <a:t> </a:t>
            </a:r>
            <a:r>
              <a:rPr lang="fr-FR" sz="2000" i="1" dirty="0">
                <a:solidFill>
                  <a:schemeClr val="bg1">
                    <a:lumMod val="65000"/>
                  </a:schemeClr>
                </a:solidFill>
              </a:rPr>
              <a:t>B C </a:t>
            </a:r>
            <a:r>
              <a:rPr lang="fr-FR" sz="3000" dirty="0"/>
              <a:t>D</a:t>
            </a:r>
          </a:p>
        </p:txBody>
      </p:sp>
      <p:pic>
        <p:nvPicPr>
          <p:cNvPr id="10" name="Image 9" descr="IMG_0074.JPG"/>
          <p:cNvPicPr>
            <a:picLocks noChangeAspect="1"/>
          </p:cNvPicPr>
          <p:nvPr/>
        </p:nvPicPr>
        <p:blipFill>
          <a:blip r:embed="rId4" cstate="print"/>
          <a:stretch>
            <a:fillRect/>
          </a:stretch>
        </p:blipFill>
        <p:spPr>
          <a:xfrm>
            <a:off x="0" y="3284984"/>
            <a:ext cx="4368000" cy="3276000"/>
          </a:xfrm>
          <a:prstGeom prst="rect">
            <a:avLst/>
          </a:prstGeom>
        </p:spPr>
      </p:pic>
      <p:sp>
        <p:nvSpPr>
          <p:cNvPr id="12" name="ZoneTexte 11"/>
          <p:cNvSpPr txBox="1"/>
          <p:nvPr/>
        </p:nvSpPr>
        <p:spPr>
          <a:xfrm>
            <a:off x="0" y="6309320"/>
            <a:ext cx="2627784" cy="246221"/>
          </a:xfrm>
          <a:prstGeom prst="rect">
            <a:avLst/>
          </a:prstGeom>
          <a:noFill/>
        </p:spPr>
        <p:txBody>
          <a:bodyPr wrap="square" rtlCol="0">
            <a:spAutoFit/>
          </a:bodyPr>
          <a:lstStyle/>
          <a:p>
            <a:r>
              <a:rPr lang="fr-FR" sz="1000" dirty="0" err="1" smtClean="0">
                <a:solidFill>
                  <a:schemeClr val="bg1"/>
                </a:solidFill>
              </a:rPr>
              <a:t>Richwiller</a:t>
            </a:r>
            <a:r>
              <a:rPr lang="fr-FR" sz="1000" dirty="0" smtClean="0">
                <a:solidFill>
                  <a:schemeClr val="bg1"/>
                </a:solidFill>
              </a:rPr>
              <a:t> , rue de Pfastatt: 35 logt/ha</a:t>
            </a:r>
            <a:endParaRPr lang="fr-FR" sz="1000" dirty="0">
              <a:solidFill>
                <a:schemeClr val="bg1"/>
              </a:solidFill>
            </a:endParaRPr>
          </a:p>
        </p:txBody>
      </p:sp>
      <p:sp>
        <p:nvSpPr>
          <p:cNvPr id="13" name="ZoneTexte 12"/>
          <p:cNvSpPr txBox="1"/>
          <p:nvPr/>
        </p:nvSpPr>
        <p:spPr>
          <a:xfrm>
            <a:off x="5148064" y="6309320"/>
            <a:ext cx="4176464" cy="246221"/>
          </a:xfrm>
          <a:prstGeom prst="rect">
            <a:avLst/>
          </a:prstGeom>
          <a:noFill/>
        </p:spPr>
        <p:txBody>
          <a:bodyPr wrap="square" rtlCol="0">
            <a:spAutoFit/>
          </a:bodyPr>
          <a:lstStyle/>
          <a:p>
            <a:r>
              <a:rPr lang="fr-FR" sz="1000" dirty="0" smtClean="0">
                <a:solidFill>
                  <a:schemeClr val="bg1"/>
                </a:solidFill>
              </a:rPr>
              <a:t>Mulhouse, Cité Wagner: 56 logt/ha (Photo Ville de Mulhouse)</a:t>
            </a:r>
            <a:endParaRPr lang="fr-FR" sz="1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p:cNvSpPr>
            <a:spLocks/>
          </p:cNvSpPr>
          <p:nvPr/>
        </p:nvSpPr>
        <p:spPr bwMode="auto">
          <a:xfrm>
            <a:off x="428624" y="2428875"/>
            <a:ext cx="8823896" cy="2857500"/>
          </a:xfrm>
          <a:prstGeom prst="rect">
            <a:avLst/>
          </a:prstGeom>
          <a:noFill/>
          <a:ln w="9525">
            <a:noFill/>
            <a:miter lim="800000"/>
            <a:headEnd/>
            <a:tailEnd/>
          </a:ln>
        </p:spPr>
        <p:txBody>
          <a:bodyPr/>
          <a:lstStyle/>
          <a:p>
            <a:pPr>
              <a:spcBef>
                <a:spcPct val="20000"/>
              </a:spcBef>
              <a:buClr>
                <a:srgbClr val="C00000"/>
              </a:buClr>
              <a:buFont typeface="Wingdings" pitchFamily="2" charset="2"/>
              <a:buChar char="§"/>
            </a:pPr>
            <a:r>
              <a:rPr lang="fr-FR" sz="3400" b="1" dirty="0">
                <a:solidFill>
                  <a:srgbClr val="C00000"/>
                </a:solidFill>
              </a:rPr>
              <a:t>A</a:t>
            </a:r>
            <a:r>
              <a:rPr lang="fr-FR" sz="3400" b="1" dirty="0"/>
              <a:t> </a:t>
            </a:r>
            <a:r>
              <a:rPr lang="fr-FR" sz="3400" b="1" dirty="0" smtClean="0"/>
              <a:t> « Urbanisme Tupperware » - film</a:t>
            </a:r>
            <a:endParaRPr lang="fr-FR" sz="3400" b="1" dirty="0"/>
          </a:p>
          <a:p>
            <a:pPr>
              <a:spcBef>
                <a:spcPct val="20000"/>
              </a:spcBef>
              <a:buClr>
                <a:srgbClr val="C00000"/>
              </a:buClr>
              <a:buFont typeface="Wingdings" pitchFamily="2" charset="2"/>
              <a:buChar char="§"/>
            </a:pPr>
            <a:r>
              <a:rPr lang="fr-FR" sz="3400" b="1" dirty="0">
                <a:solidFill>
                  <a:srgbClr val="C00000"/>
                </a:solidFill>
              </a:rPr>
              <a:t>B</a:t>
            </a:r>
            <a:r>
              <a:rPr lang="fr-FR" sz="3400" b="1" dirty="0"/>
              <a:t> </a:t>
            </a:r>
            <a:r>
              <a:rPr lang="fr-FR" sz="3400" b="1" dirty="0" smtClean="0"/>
              <a:t> Economiser le foncier en 5 questions  </a:t>
            </a:r>
            <a:endParaRPr lang="fr-FR" sz="3400" b="1" dirty="0"/>
          </a:p>
          <a:p>
            <a:pPr>
              <a:spcBef>
                <a:spcPct val="20000"/>
              </a:spcBef>
              <a:buClr>
                <a:srgbClr val="C00000"/>
              </a:buClr>
              <a:buFont typeface="Wingdings" pitchFamily="2" charset="2"/>
              <a:buChar char="§"/>
            </a:pPr>
            <a:r>
              <a:rPr lang="fr-FR" sz="3400" b="1" dirty="0">
                <a:solidFill>
                  <a:srgbClr val="C00000"/>
                </a:solidFill>
              </a:rPr>
              <a:t>C</a:t>
            </a:r>
            <a:r>
              <a:rPr lang="fr-FR" sz="3400" b="1" dirty="0"/>
              <a:t> </a:t>
            </a:r>
            <a:r>
              <a:rPr lang="fr-FR" sz="3400" b="1" dirty="0" smtClean="0"/>
              <a:t> Que dit le SCOT?</a:t>
            </a:r>
          </a:p>
          <a:p>
            <a:pPr>
              <a:spcBef>
                <a:spcPct val="20000"/>
              </a:spcBef>
              <a:buClr>
                <a:srgbClr val="C00000"/>
              </a:buClr>
              <a:buFont typeface="Wingdings" pitchFamily="2" charset="2"/>
              <a:buChar char="§"/>
            </a:pPr>
            <a:r>
              <a:rPr lang="fr-FR" sz="3400" b="1" dirty="0" smtClean="0">
                <a:solidFill>
                  <a:srgbClr val="C00000"/>
                </a:solidFill>
              </a:rPr>
              <a:t>D</a:t>
            </a:r>
            <a:r>
              <a:rPr lang="fr-FR" sz="3400" b="1" dirty="0" smtClean="0"/>
              <a:t>  Vers un futur mode d’emploi</a:t>
            </a:r>
            <a:endParaRPr lang="fr-FR" sz="3400" b="1" dirty="0"/>
          </a:p>
          <a:p>
            <a:pPr>
              <a:spcBef>
                <a:spcPct val="20000"/>
              </a:spcBef>
              <a:buClr>
                <a:srgbClr val="C00000"/>
              </a:buClr>
              <a:buFont typeface="Wingdings" pitchFamily="2" charset="2"/>
              <a:buChar char="§"/>
            </a:pPr>
            <a:endParaRPr lang="fr-FR" sz="3400" b="1" dirty="0"/>
          </a:p>
          <a:p>
            <a:pPr>
              <a:spcBef>
                <a:spcPct val="20000"/>
              </a:spcBef>
              <a:buClr>
                <a:srgbClr val="C00000"/>
              </a:buClr>
            </a:pPr>
            <a:endParaRPr lang="fr-FR" sz="3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ZoneTexte 2"/>
          <p:cNvSpPr txBox="1">
            <a:spLocks noChangeArrowheads="1"/>
          </p:cNvSpPr>
          <p:nvPr/>
        </p:nvSpPr>
        <p:spPr bwMode="auto">
          <a:xfrm>
            <a:off x="179512" y="1917993"/>
            <a:ext cx="3960440" cy="2923877"/>
          </a:xfrm>
          <a:prstGeom prst="rect">
            <a:avLst/>
          </a:prstGeom>
          <a:noFill/>
          <a:ln w="9525">
            <a:noFill/>
            <a:miter lim="800000"/>
            <a:headEnd/>
            <a:tailEnd/>
          </a:ln>
        </p:spPr>
        <p:txBody>
          <a:bodyPr wrap="square">
            <a:spAutoFit/>
          </a:bodyPr>
          <a:lstStyle/>
          <a:p>
            <a:r>
              <a:rPr lang="fr-FR" sz="3200" dirty="0" smtClean="0">
                <a:solidFill>
                  <a:srgbClr val="CC0000"/>
                </a:solidFill>
                <a:latin typeface="Helvetica Condensed" pitchFamily="34" charset="0"/>
              </a:rPr>
              <a:t>Urbanisme Tupperware</a:t>
            </a:r>
          </a:p>
          <a:p>
            <a:endParaRPr lang="fr-FR" sz="3200" dirty="0" smtClean="0">
              <a:solidFill>
                <a:srgbClr val="CC0000"/>
              </a:solidFill>
              <a:latin typeface="Helvetica Condensed" pitchFamily="34" charset="0"/>
            </a:endParaRPr>
          </a:p>
          <a:p>
            <a:pPr marL="1616075" lvl="4"/>
            <a:r>
              <a:rPr lang="fr-FR" sz="1400" dirty="0" smtClean="0"/>
              <a:t>Un regard de paysagistes, Benoît </a:t>
            </a:r>
            <a:r>
              <a:rPr lang="fr-FR" sz="1400" dirty="0" err="1" smtClean="0"/>
              <a:t>Garnero</a:t>
            </a:r>
            <a:r>
              <a:rPr lang="fr-FR" sz="1400" dirty="0" smtClean="0"/>
              <a:t> et Claire </a:t>
            </a:r>
            <a:r>
              <a:rPr lang="fr-FR" sz="1400" dirty="0" err="1" smtClean="0"/>
              <a:t>Laubie</a:t>
            </a:r>
            <a:r>
              <a:rPr lang="fr-FR" sz="1400" dirty="0" smtClean="0"/>
              <a:t> ("A ciel ouvert") sur l’impact de l’urbanisation des 30 dernières années…</a:t>
            </a:r>
          </a:p>
          <a:p>
            <a:endParaRPr lang="fr-FR" sz="3200" dirty="0" smtClean="0">
              <a:solidFill>
                <a:srgbClr val="CC0000"/>
              </a:solidFill>
              <a:latin typeface="Helvetica Condensed" pitchFamily="34" charset="0"/>
            </a:endParaRPr>
          </a:p>
          <a:p>
            <a:endParaRPr lang="fr-FR" dirty="0"/>
          </a:p>
        </p:txBody>
      </p:sp>
      <p:sp>
        <p:nvSpPr>
          <p:cNvPr id="6" name="ZoneTexte 5"/>
          <p:cNvSpPr txBox="1"/>
          <p:nvPr/>
        </p:nvSpPr>
        <p:spPr>
          <a:xfrm>
            <a:off x="0" y="0"/>
            <a:ext cx="1714500" cy="554038"/>
          </a:xfrm>
          <a:prstGeom prst="rect">
            <a:avLst/>
          </a:prstGeom>
          <a:noFill/>
        </p:spPr>
        <p:txBody>
          <a:bodyPr>
            <a:spAutoFit/>
          </a:bodyPr>
          <a:lstStyle/>
          <a:p>
            <a:pPr>
              <a:defRPr/>
            </a:pPr>
            <a:r>
              <a:rPr lang="fr-FR" sz="3000" dirty="0"/>
              <a:t>A </a:t>
            </a:r>
            <a:r>
              <a:rPr lang="fr-FR" sz="2000" i="1" dirty="0">
                <a:solidFill>
                  <a:schemeClr val="bg1">
                    <a:lumMod val="65000"/>
                  </a:schemeClr>
                </a:solidFill>
              </a:rPr>
              <a:t>B C D</a:t>
            </a:r>
          </a:p>
        </p:txBody>
      </p:sp>
      <p:pic>
        <p:nvPicPr>
          <p:cNvPr id="2050" name="Picture 2"/>
          <p:cNvPicPr>
            <a:picLocks noChangeAspect="1" noChangeArrowheads="1"/>
          </p:cNvPicPr>
          <p:nvPr/>
        </p:nvPicPr>
        <p:blipFill>
          <a:blip r:embed="rId3" cstate="print"/>
          <a:srcRect r="3059"/>
          <a:stretch>
            <a:fillRect/>
          </a:stretch>
        </p:blipFill>
        <p:spPr bwMode="auto">
          <a:xfrm>
            <a:off x="4283968" y="1990001"/>
            <a:ext cx="4569050" cy="288032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07504" y="2998113"/>
            <a:ext cx="1654211" cy="936104"/>
          </a:xfrm>
          <a:prstGeom prst="rect">
            <a:avLst/>
          </a:prstGeom>
          <a:noFill/>
          <a:ln w="9525">
            <a:noFill/>
            <a:miter lim="800000"/>
            <a:headEnd/>
            <a:tailEnd/>
          </a:ln>
        </p:spPr>
      </p:pic>
      <p:sp>
        <p:nvSpPr>
          <p:cNvPr id="8" name="Rectangle 7"/>
          <p:cNvSpPr/>
          <p:nvPr/>
        </p:nvSpPr>
        <p:spPr>
          <a:xfrm>
            <a:off x="4283968" y="4798313"/>
            <a:ext cx="4572000" cy="430887"/>
          </a:xfrm>
          <a:prstGeom prst="rect">
            <a:avLst/>
          </a:prstGeom>
        </p:spPr>
        <p:txBody>
          <a:bodyPr>
            <a:spAutoFit/>
          </a:bodyPr>
          <a:lstStyle/>
          <a:p>
            <a:r>
              <a:rPr lang="fr-FR" sz="1100" dirty="0" smtClean="0"/>
              <a:t>Evolution des lotissements à  Blanc, commune de 5000 habitants au bord de la Creuse </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2"/>
          <p:cNvSpPr txBox="1">
            <a:spLocks noChangeArrowheads="1"/>
          </p:cNvSpPr>
          <p:nvPr/>
        </p:nvSpPr>
        <p:spPr bwMode="auto">
          <a:xfrm>
            <a:off x="395536" y="3081734"/>
            <a:ext cx="7099126" cy="923330"/>
          </a:xfrm>
          <a:prstGeom prst="rect">
            <a:avLst/>
          </a:prstGeom>
          <a:noFill/>
          <a:ln w="9525">
            <a:noFill/>
            <a:miter lim="800000"/>
            <a:headEnd/>
            <a:tailEnd/>
          </a:ln>
        </p:spPr>
        <p:txBody>
          <a:bodyPr wrap="square">
            <a:spAutoFit/>
          </a:bodyPr>
          <a:lstStyle/>
          <a:p>
            <a:endParaRPr lang="fr-FR" dirty="0" smtClean="0"/>
          </a:p>
          <a:p>
            <a:pPr>
              <a:buFont typeface="Wingdings" pitchFamily="2" charset="2"/>
              <a:buChar char="q"/>
            </a:pPr>
            <a:r>
              <a:rPr lang="fr-FR" dirty="0" smtClean="0"/>
              <a:t>  Développer des formes urbaines plus denses</a:t>
            </a:r>
            <a:endParaRPr lang="fr-FR" dirty="0"/>
          </a:p>
          <a:p>
            <a:pPr>
              <a:buFont typeface="Wingdings" pitchFamily="2" charset="2"/>
              <a:buChar char="q"/>
            </a:pPr>
            <a:endParaRPr lang="fr-FR" dirty="0"/>
          </a:p>
        </p:txBody>
      </p:sp>
      <p:sp>
        <p:nvSpPr>
          <p:cNvPr id="13" name="ZoneTexte 2"/>
          <p:cNvSpPr txBox="1">
            <a:spLocks noChangeArrowheads="1"/>
          </p:cNvSpPr>
          <p:nvPr/>
        </p:nvSpPr>
        <p:spPr bwMode="auto">
          <a:xfrm>
            <a:off x="395536" y="2527736"/>
            <a:ext cx="7099126" cy="1200329"/>
          </a:xfrm>
          <a:prstGeom prst="rect">
            <a:avLst/>
          </a:prstGeom>
          <a:noFill/>
          <a:ln w="9525">
            <a:noFill/>
            <a:miter lim="800000"/>
            <a:headEnd/>
            <a:tailEnd/>
          </a:ln>
        </p:spPr>
        <p:txBody>
          <a:bodyPr wrap="square">
            <a:spAutoFit/>
          </a:bodyPr>
          <a:lstStyle/>
          <a:p>
            <a:pPr>
              <a:buFont typeface="Wingdings" pitchFamily="2" charset="2"/>
              <a:buChar char="q"/>
            </a:pPr>
            <a:endParaRPr lang="fr-FR" dirty="0"/>
          </a:p>
          <a:p>
            <a:pPr>
              <a:buFont typeface="Wingdings" pitchFamily="2" charset="2"/>
              <a:buChar char="q"/>
            </a:pPr>
            <a:r>
              <a:rPr lang="fr-FR" dirty="0"/>
              <a:t> </a:t>
            </a:r>
            <a:r>
              <a:rPr lang="fr-FR" dirty="0" smtClean="0"/>
              <a:t> Privilégier le renouvellement urbain</a:t>
            </a:r>
          </a:p>
          <a:p>
            <a:pPr>
              <a:buFont typeface="Wingdings" pitchFamily="2" charset="2"/>
              <a:buChar char="q"/>
            </a:pPr>
            <a:endParaRPr lang="fr-FR" dirty="0" smtClean="0"/>
          </a:p>
          <a:p>
            <a:endParaRPr lang="fr-FR" dirty="0"/>
          </a:p>
        </p:txBody>
      </p:sp>
      <p:sp>
        <p:nvSpPr>
          <p:cNvPr id="15363" name="ZoneTexte 2"/>
          <p:cNvSpPr txBox="1">
            <a:spLocks noChangeArrowheads="1"/>
          </p:cNvSpPr>
          <p:nvPr/>
        </p:nvSpPr>
        <p:spPr bwMode="auto">
          <a:xfrm>
            <a:off x="395536" y="1757715"/>
            <a:ext cx="7099126" cy="1477328"/>
          </a:xfrm>
          <a:prstGeom prst="rect">
            <a:avLst/>
          </a:prstGeom>
          <a:noFill/>
          <a:ln w="9525">
            <a:noFill/>
            <a:miter lim="800000"/>
            <a:headEnd/>
            <a:tailEnd/>
          </a:ln>
        </p:spPr>
        <p:txBody>
          <a:bodyPr wrap="square">
            <a:spAutoFit/>
          </a:bodyPr>
          <a:lstStyle/>
          <a:p>
            <a:r>
              <a:rPr lang="fr-FR" dirty="0"/>
              <a:t>1</a:t>
            </a:r>
            <a:r>
              <a:rPr lang="fr-FR" dirty="0" smtClean="0"/>
              <a:t>- Quels sont les moyens d’économiser le foncier?</a:t>
            </a:r>
            <a:endParaRPr lang="fr-FR" dirty="0"/>
          </a:p>
          <a:p>
            <a:endParaRPr lang="fr-FR" dirty="0"/>
          </a:p>
          <a:p>
            <a:pPr>
              <a:buFont typeface="Wingdings" pitchFamily="2" charset="2"/>
              <a:buChar char="q"/>
            </a:pPr>
            <a:r>
              <a:rPr lang="fr-FR" dirty="0"/>
              <a:t> </a:t>
            </a:r>
            <a:r>
              <a:rPr lang="fr-FR" sz="1200" dirty="0"/>
              <a:t> </a:t>
            </a:r>
            <a:r>
              <a:rPr lang="fr-FR" dirty="0" smtClean="0"/>
              <a:t>Ne pas urbaniser </a:t>
            </a:r>
          </a:p>
          <a:p>
            <a:pPr>
              <a:buFont typeface="Wingdings" pitchFamily="2" charset="2"/>
              <a:buChar char="q"/>
            </a:pPr>
            <a:endParaRPr lang="fr-FR" dirty="0"/>
          </a:p>
          <a:p>
            <a:pPr>
              <a:buFont typeface="Wingdings" pitchFamily="2" charset="2"/>
              <a:buChar char="q"/>
            </a:pPr>
            <a:endParaRPr lang="fr-FR" dirty="0"/>
          </a:p>
        </p:txBody>
      </p:sp>
      <p:sp>
        <p:nvSpPr>
          <p:cNvPr id="7" name="ZoneTexte 6"/>
          <p:cNvSpPr txBox="1"/>
          <p:nvPr/>
        </p:nvSpPr>
        <p:spPr>
          <a:xfrm>
            <a:off x="0" y="0"/>
            <a:ext cx="1714500" cy="554038"/>
          </a:xfrm>
          <a:prstGeom prst="rect">
            <a:avLst/>
          </a:prstGeom>
          <a:noFill/>
        </p:spPr>
        <p:txBody>
          <a:bodyPr>
            <a:spAutoFit/>
          </a:bodyPr>
          <a:lstStyle/>
          <a:p>
            <a:pPr>
              <a:defRPr/>
            </a:pPr>
            <a:r>
              <a:rPr lang="fr-FR" sz="2000" i="1" dirty="0">
                <a:solidFill>
                  <a:schemeClr val="bg1">
                    <a:lumMod val="65000"/>
                  </a:schemeClr>
                </a:solidFill>
              </a:rPr>
              <a:t>A</a:t>
            </a:r>
            <a:r>
              <a:rPr lang="fr-FR" sz="3000" dirty="0"/>
              <a:t> B</a:t>
            </a:r>
            <a:r>
              <a:rPr lang="fr-FR" sz="2000" i="1" dirty="0">
                <a:solidFill>
                  <a:schemeClr val="bg1">
                    <a:lumMod val="65000"/>
                  </a:schemeClr>
                </a:solidFill>
              </a:rPr>
              <a:t> C D</a:t>
            </a:r>
          </a:p>
        </p:txBody>
      </p:sp>
      <p:sp>
        <p:nvSpPr>
          <p:cNvPr id="8" name="ZoneTexte 7"/>
          <p:cNvSpPr txBox="1"/>
          <p:nvPr/>
        </p:nvSpPr>
        <p:spPr>
          <a:xfrm>
            <a:off x="1979712" y="188640"/>
            <a:ext cx="6840760" cy="861774"/>
          </a:xfrm>
          <a:prstGeom prst="rect">
            <a:avLst/>
          </a:prstGeom>
          <a:noFill/>
        </p:spPr>
        <p:txBody>
          <a:bodyPr wrap="square" rtlCol="0">
            <a:spAutoFit/>
          </a:bodyPr>
          <a:lstStyle/>
          <a:p>
            <a:pPr algn="r"/>
            <a:r>
              <a:rPr lang="fr-FR" sz="3200" dirty="0" smtClean="0">
                <a:solidFill>
                  <a:srgbClr val="CC0000"/>
                </a:solidFill>
                <a:latin typeface="Helvetica Condensed" pitchFamily="34" charset="0"/>
              </a:rPr>
              <a:t>Economiser le foncier en 5 questions </a:t>
            </a:r>
          </a:p>
          <a:p>
            <a:pPr algn="r"/>
            <a:endParaRPr lang="fr-FR" dirty="0"/>
          </a:p>
        </p:txBody>
      </p:sp>
      <p:sp>
        <p:nvSpPr>
          <p:cNvPr id="6" name="ZoneTexte 2"/>
          <p:cNvSpPr txBox="1">
            <a:spLocks noChangeArrowheads="1"/>
          </p:cNvSpPr>
          <p:nvPr/>
        </p:nvSpPr>
        <p:spPr bwMode="auto">
          <a:xfrm>
            <a:off x="437878" y="2780928"/>
            <a:ext cx="576064" cy="400110"/>
          </a:xfrm>
          <a:prstGeom prst="rect">
            <a:avLst/>
          </a:prstGeom>
          <a:noFill/>
          <a:ln w="9525">
            <a:noFill/>
            <a:miter lim="800000"/>
            <a:headEnd/>
            <a:tailEnd/>
          </a:ln>
        </p:spPr>
        <p:txBody>
          <a:bodyPr wrap="square">
            <a:spAutoFit/>
          </a:bodyPr>
          <a:lstStyle/>
          <a:p>
            <a:pPr>
              <a:buFont typeface="Wingdings" pitchFamily="2" charset="2"/>
              <a:buChar char="ü"/>
            </a:pPr>
            <a:r>
              <a:rPr lang="fr-FR" sz="2000" dirty="0" smtClean="0">
                <a:solidFill>
                  <a:srgbClr val="C00000"/>
                </a:solidFill>
              </a:rPr>
              <a:t>  </a:t>
            </a:r>
          </a:p>
        </p:txBody>
      </p:sp>
      <p:sp>
        <p:nvSpPr>
          <p:cNvPr id="9" name="ZoneTexte 2"/>
          <p:cNvSpPr txBox="1">
            <a:spLocks noChangeArrowheads="1"/>
          </p:cNvSpPr>
          <p:nvPr/>
        </p:nvSpPr>
        <p:spPr bwMode="auto">
          <a:xfrm>
            <a:off x="437878" y="3356992"/>
            <a:ext cx="576064" cy="400110"/>
          </a:xfrm>
          <a:prstGeom prst="rect">
            <a:avLst/>
          </a:prstGeom>
          <a:noFill/>
          <a:ln w="9525">
            <a:noFill/>
            <a:miter lim="800000"/>
            <a:headEnd/>
            <a:tailEnd/>
          </a:ln>
        </p:spPr>
        <p:txBody>
          <a:bodyPr wrap="square">
            <a:spAutoFit/>
          </a:bodyPr>
          <a:lstStyle/>
          <a:p>
            <a:pPr>
              <a:buFont typeface="Wingdings" pitchFamily="2" charset="2"/>
              <a:buChar char="ü"/>
            </a:pPr>
            <a:r>
              <a:rPr lang="fr-FR" sz="2000" dirty="0" smtClean="0">
                <a:solidFill>
                  <a:srgbClr val="C00000"/>
                </a:solidFill>
              </a:rPr>
              <a:t>  </a:t>
            </a:r>
          </a:p>
        </p:txBody>
      </p:sp>
      <p:grpSp>
        <p:nvGrpSpPr>
          <p:cNvPr id="20" name="Groupe 19"/>
          <p:cNvGrpSpPr/>
          <p:nvPr/>
        </p:nvGrpSpPr>
        <p:grpSpPr>
          <a:xfrm>
            <a:off x="-436518" y="4287447"/>
            <a:ext cx="3352334" cy="2520000"/>
            <a:chOff x="-436518" y="4287447"/>
            <a:chExt cx="3352334" cy="2520000"/>
          </a:xfrm>
        </p:grpSpPr>
        <p:pic>
          <p:nvPicPr>
            <p:cNvPr id="10" name="Image 9" descr="feldkirch village.JPG"/>
            <p:cNvPicPr>
              <a:picLocks noChangeAspect="1"/>
            </p:cNvPicPr>
            <p:nvPr/>
          </p:nvPicPr>
          <p:blipFill>
            <a:blip r:embed="rId3" cstate="print"/>
            <a:srcRect l="19389" r="3053"/>
            <a:stretch>
              <a:fillRect/>
            </a:stretch>
          </p:blipFill>
          <p:spPr>
            <a:xfrm>
              <a:off x="-436518" y="4287447"/>
              <a:ext cx="3352334" cy="2520000"/>
            </a:xfrm>
            <a:prstGeom prst="rect">
              <a:avLst/>
            </a:prstGeom>
          </p:spPr>
        </p:pic>
        <p:sp>
          <p:nvSpPr>
            <p:cNvPr id="15" name="ZoneTexte 14"/>
            <p:cNvSpPr txBox="1"/>
            <p:nvPr/>
          </p:nvSpPr>
          <p:spPr>
            <a:xfrm>
              <a:off x="107504" y="6495147"/>
              <a:ext cx="2627784" cy="246221"/>
            </a:xfrm>
            <a:prstGeom prst="rect">
              <a:avLst/>
            </a:prstGeom>
            <a:noFill/>
          </p:spPr>
          <p:txBody>
            <a:bodyPr wrap="square" rtlCol="0">
              <a:spAutoFit/>
            </a:bodyPr>
            <a:lstStyle/>
            <a:p>
              <a:r>
                <a:rPr lang="fr-FR" sz="1000" dirty="0" smtClean="0">
                  <a:solidFill>
                    <a:schemeClr val="bg1"/>
                  </a:solidFill>
                </a:rPr>
                <a:t>Feldkirch     </a:t>
              </a:r>
              <a:endParaRPr lang="fr-FR" sz="1000" dirty="0">
                <a:solidFill>
                  <a:schemeClr val="bg1"/>
                </a:solidFill>
              </a:endParaRPr>
            </a:p>
          </p:txBody>
        </p:sp>
      </p:grpSp>
      <p:grpSp>
        <p:nvGrpSpPr>
          <p:cNvPr id="18" name="Groupe 17"/>
          <p:cNvGrpSpPr/>
          <p:nvPr/>
        </p:nvGrpSpPr>
        <p:grpSpPr>
          <a:xfrm>
            <a:off x="2915816" y="4293096"/>
            <a:ext cx="3360000" cy="2520280"/>
            <a:chOff x="2915816" y="4293096"/>
            <a:chExt cx="3360000" cy="2520280"/>
          </a:xfrm>
        </p:grpSpPr>
        <p:pic>
          <p:nvPicPr>
            <p:cNvPr id="11" name="Image 10" descr="2008Mulhouse_wagner.JPG"/>
            <p:cNvPicPr>
              <a:picLocks noChangeAspect="1"/>
            </p:cNvPicPr>
            <p:nvPr/>
          </p:nvPicPr>
          <p:blipFill>
            <a:blip r:embed="rId4" cstate="print"/>
            <a:stretch>
              <a:fillRect/>
            </a:stretch>
          </p:blipFill>
          <p:spPr>
            <a:xfrm>
              <a:off x="2915816" y="4293376"/>
              <a:ext cx="3360000" cy="2520000"/>
            </a:xfrm>
            <a:prstGeom prst="rect">
              <a:avLst/>
            </a:prstGeom>
          </p:spPr>
        </p:pic>
        <p:sp>
          <p:nvSpPr>
            <p:cNvPr id="16" name="ZoneTexte 15"/>
            <p:cNvSpPr txBox="1"/>
            <p:nvPr/>
          </p:nvSpPr>
          <p:spPr>
            <a:xfrm>
              <a:off x="2987824" y="4293096"/>
              <a:ext cx="2627784" cy="246221"/>
            </a:xfrm>
            <a:prstGeom prst="rect">
              <a:avLst/>
            </a:prstGeom>
            <a:noFill/>
          </p:spPr>
          <p:txBody>
            <a:bodyPr wrap="square" rtlCol="0">
              <a:spAutoFit/>
            </a:bodyPr>
            <a:lstStyle/>
            <a:p>
              <a:r>
                <a:rPr lang="fr-FR" sz="1000" dirty="0" smtClean="0">
                  <a:solidFill>
                    <a:schemeClr val="bg1"/>
                  </a:solidFill>
                </a:rPr>
                <a:t>Mulhouse - Cité Wagner     </a:t>
              </a:r>
              <a:endParaRPr lang="fr-FR" sz="1000" dirty="0">
                <a:solidFill>
                  <a:schemeClr val="bg1"/>
                </a:solidFill>
              </a:endParaRPr>
            </a:p>
          </p:txBody>
        </p:sp>
      </p:grpSp>
      <p:grpSp>
        <p:nvGrpSpPr>
          <p:cNvPr id="19" name="Groupe 18"/>
          <p:cNvGrpSpPr/>
          <p:nvPr/>
        </p:nvGrpSpPr>
        <p:grpSpPr>
          <a:xfrm>
            <a:off x="5868144" y="4293376"/>
            <a:ext cx="3360000" cy="2520000"/>
            <a:chOff x="5868144" y="4293376"/>
            <a:chExt cx="3360000" cy="2520000"/>
          </a:xfrm>
        </p:grpSpPr>
        <p:pic>
          <p:nvPicPr>
            <p:cNvPr id="12" name="Image 11" descr="promogim_kingersheim_1.JPG"/>
            <p:cNvPicPr>
              <a:picLocks noChangeAspect="1"/>
            </p:cNvPicPr>
            <p:nvPr/>
          </p:nvPicPr>
          <p:blipFill>
            <a:blip r:embed="rId5" cstate="print"/>
            <a:stretch>
              <a:fillRect/>
            </a:stretch>
          </p:blipFill>
          <p:spPr>
            <a:xfrm>
              <a:off x="5868144" y="4293376"/>
              <a:ext cx="3360000" cy="2520000"/>
            </a:xfrm>
            <a:prstGeom prst="rect">
              <a:avLst/>
            </a:prstGeom>
          </p:spPr>
        </p:pic>
        <p:sp>
          <p:nvSpPr>
            <p:cNvPr id="17" name="ZoneTexte 16"/>
            <p:cNvSpPr txBox="1"/>
            <p:nvPr/>
          </p:nvSpPr>
          <p:spPr>
            <a:xfrm>
              <a:off x="6911752" y="6567155"/>
              <a:ext cx="2232248" cy="246221"/>
            </a:xfrm>
            <a:prstGeom prst="rect">
              <a:avLst/>
            </a:prstGeom>
            <a:noFill/>
          </p:spPr>
          <p:txBody>
            <a:bodyPr wrap="square" rtlCol="0">
              <a:spAutoFit/>
            </a:bodyPr>
            <a:lstStyle/>
            <a:p>
              <a:r>
                <a:rPr lang="fr-FR" sz="1000" dirty="0" smtClean="0"/>
                <a:t>Kingersheim – Immeuble </a:t>
              </a:r>
              <a:r>
                <a:rPr lang="fr-FR" sz="1000" dirty="0" err="1" smtClean="0"/>
                <a:t>Promogim</a:t>
              </a:r>
              <a:r>
                <a:rPr lang="fr-FR" sz="1000" dirty="0" smtClean="0"/>
                <a:t> </a:t>
              </a:r>
              <a:endParaRPr lang="fr-FR" sz="1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 calcmode="lin" valueType="num">
                                      <p:cBhvr>
                                        <p:cTn id="7" dur="1000" fill="hold"/>
                                        <p:tgtEl>
                                          <p:spTgt spid="1536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1536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15363">
                                            <p:txEl>
                                              <p:pRg st="2" end="2"/>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0.70"/>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55"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strVal val="#ppt_w*0.70"/>
                                          </p:val>
                                        </p:tav>
                                        <p:tav tm="100000">
                                          <p:val>
                                            <p:strVal val="#ppt_w"/>
                                          </p:val>
                                        </p:tav>
                                      </p:tavLst>
                                    </p:anim>
                                    <p:anim calcmode="lin" valueType="num">
                                      <p:cBhvr>
                                        <p:cTn id="37" dur="1000" fill="hold"/>
                                        <p:tgtEl>
                                          <p:spTgt spid="19"/>
                                        </p:tgtEl>
                                        <p:attrNameLst>
                                          <p:attrName>ppt_h</p:attrName>
                                        </p:attrNameLst>
                                      </p:cBhvr>
                                      <p:tavLst>
                                        <p:tav tm="0">
                                          <p:val>
                                            <p:strVal val="#ppt_h"/>
                                          </p:val>
                                        </p:tav>
                                        <p:tav tm="100000">
                                          <p:val>
                                            <p:strVal val="#ppt_h"/>
                                          </p:val>
                                        </p:tav>
                                      </p:tavLst>
                                    </p:anim>
                                    <p:animEffect transition="in" filter="fade">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2"/>
          <p:cNvSpPr txBox="1">
            <a:spLocks noChangeArrowheads="1"/>
          </p:cNvSpPr>
          <p:nvPr/>
        </p:nvSpPr>
        <p:spPr bwMode="auto">
          <a:xfrm>
            <a:off x="395536" y="3020759"/>
            <a:ext cx="7099126" cy="1200329"/>
          </a:xfrm>
          <a:prstGeom prst="rect">
            <a:avLst/>
          </a:prstGeom>
          <a:noFill/>
          <a:ln w="9525">
            <a:noFill/>
            <a:miter lim="800000"/>
            <a:headEnd/>
            <a:tailEnd/>
          </a:ln>
        </p:spPr>
        <p:txBody>
          <a:bodyPr wrap="square">
            <a:spAutoFit/>
          </a:bodyPr>
          <a:lstStyle/>
          <a:p>
            <a:pPr>
              <a:buFont typeface="Wingdings" pitchFamily="2" charset="2"/>
              <a:buChar char="q"/>
            </a:pPr>
            <a:endParaRPr lang="fr-FR" dirty="0"/>
          </a:p>
          <a:p>
            <a:pPr>
              <a:buFont typeface="Wingdings" pitchFamily="2" charset="2"/>
              <a:buChar char="q"/>
            </a:pPr>
            <a:r>
              <a:rPr lang="fr-FR" dirty="0"/>
              <a:t> </a:t>
            </a:r>
            <a:r>
              <a:rPr lang="fr-FR" dirty="0" smtClean="0"/>
              <a:t> Nombre de logements/ha</a:t>
            </a:r>
          </a:p>
          <a:p>
            <a:pPr>
              <a:buFont typeface="Wingdings" pitchFamily="2" charset="2"/>
              <a:buChar char="q"/>
            </a:pPr>
            <a:endParaRPr lang="fr-FR" dirty="0" smtClean="0"/>
          </a:p>
          <a:p>
            <a:endParaRPr lang="fr-FR" dirty="0"/>
          </a:p>
        </p:txBody>
      </p:sp>
      <p:sp>
        <p:nvSpPr>
          <p:cNvPr id="5" name="ZoneTexte 4"/>
          <p:cNvSpPr txBox="1"/>
          <p:nvPr/>
        </p:nvSpPr>
        <p:spPr>
          <a:xfrm>
            <a:off x="1979712" y="188640"/>
            <a:ext cx="6840760" cy="861774"/>
          </a:xfrm>
          <a:prstGeom prst="rect">
            <a:avLst/>
          </a:prstGeom>
          <a:noFill/>
        </p:spPr>
        <p:txBody>
          <a:bodyPr wrap="square" rtlCol="0">
            <a:spAutoFit/>
          </a:bodyPr>
          <a:lstStyle/>
          <a:p>
            <a:pPr algn="r"/>
            <a:r>
              <a:rPr lang="fr-FR" sz="3200" dirty="0" smtClean="0">
                <a:solidFill>
                  <a:srgbClr val="CC0000"/>
                </a:solidFill>
                <a:latin typeface="Helvetica Condensed" pitchFamily="34" charset="0"/>
              </a:rPr>
              <a:t>Economiser le foncier en 5 questions </a:t>
            </a:r>
          </a:p>
          <a:p>
            <a:pPr algn="r"/>
            <a:endParaRPr lang="fr-FR" dirty="0"/>
          </a:p>
        </p:txBody>
      </p:sp>
      <p:sp>
        <p:nvSpPr>
          <p:cNvPr id="6" name="ZoneTexte 2"/>
          <p:cNvSpPr txBox="1">
            <a:spLocks noChangeArrowheads="1"/>
          </p:cNvSpPr>
          <p:nvPr/>
        </p:nvSpPr>
        <p:spPr bwMode="auto">
          <a:xfrm>
            <a:off x="395536" y="1757715"/>
            <a:ext cx="7099126" cy="1477328"/>
          </a:xfrm>
          <a:prstGeom prst="rect">
            <a:avLst/>
          </a:prstGeom>
          <a:noFill/>
          <a:ln w="9525">
            <a:noFill/>
            <a:miter lim="800000"/>
            <a:headEnd/>
            <a:tailEnd/>
          </a:ln>
        </p:spPr>
        <p:txBody>
          <a:bodyPr wrap="square">
            <a:spAutoFit/>
          </a:bodyPr>
          <a:lstStyle/>
          <a:p>
            <a:r>
              <a:rPr lang="fr-FR" dirty="0" smtClean="0"/>
              <a:t>2- Comment se calcule la densité?</a:t>
            </a:r>
            <a:endParaRPr lang="fr-FR" dirty="0"/>
          </a:p>
          <a:p>
            <a:endParaRPr lang="fr-FR" dirty="0"/>
          </a:p>
          <a:p>
            <a:pPr>
              <a:buFont typeface="Wingdings" pitchFamily="2" charset="2"/>
              <a:buChar char="q"/>
            </a:pPr>
            <a:r>
              <a:rPr lang="fr-FR" dirty="0"/>
              <a:t> </a:t>
            </a:r>
            <a:r>
              <a:rPr lang="fr-FR" sz="1200" dirty="0" smtClean="0"/>
              <a:t> </a:t>
            </a:r>
            <a:r>
              <a:rPr lang="fr-FR" dirty="0" smtClean="0"/>
              <a:t>Nombre d’habitants/km2 </a:t>
            </a:r>
          </a:p>
          <a:p>
            <a:pPr>
              <a:buFont typeface="Wingdings" pitchFamily="2" charset="2"/>
              <a:buChar char="q"/>
            </a:pPr>
            <a:endParaRPr lang="fr-FR" dirty="0"/>
          </a:p>
          <a:p>
            <a:pPr>
              <a:buFont typeface="Wingdings" pitchFamily="2" charset="2"/>
              <a:buChar char="q"/>
            </a:pPr>
            <a:endParaRPr lang="fr-FR" dirty="0"/>
          </a:p>
        </p:txBody>
      </p:sp>
      <p:sp>
        <p:nvSpPr>
          <p:cNvPr id="10" name="ZoneTexte 2"/>
          <p:cNvSpPr txBox="1">
            <a:spLocks noChangeArrowheads="1"/>
          </p:cNvSpPr>
          <p:nvPr/>
        </p:nvSpPr>
        <p:spPr bwMode="auto">
          <a:xfrm>
            <a:off x="395536" y="2505670"/>
            <a:ext cx="7099126" cy="923330"/>
          </a:xfrm>
          <a:prstGeom prst="rect">
            <a:avLst/>
          </a:prstGeom>
          <a:noFill/>
          <a:ln w="9525">
            <a:noFill/>
            <a:miter lim="800000"/>
            <a:headEnd/>
            <a:tailEnd/>
          </a:ln>
        </p:spPr>
        <p:txBody>
          <a:bodyPr wrap="square">
            <a:spAutoFit/>
          </a:bodyPr>
          <a:lstStyle/>
          <a:p>
            <a:endParaRPr lang="fr-FR" dirty="0" smtClean="0"/>
          </a:p>
          <a:p>
            <a:pPr>
              <a:buFont typeface="Wingdings" pitchFamily="2" charset="2"/>
              <a:buChar char="q"/>
            </a:pPr>
            <a:r>
              <a:rPr lang="fr-FR" dirty="0" smtClean="0"/>
              <a:t>  Nombre de m2 de surface construite/ha</a:t>
            </a:r>
            <a:endParaRPr lang="fr-FR" dirty="0"/>
          </a:p>
          <a:p>
            <a:pPr>
              <a:buFont typeface="Wingdings" pitchFamily="2" charset="2"/>
              <a:buChar char="q"/>
            </a:pPr>
            <a:endParaRPr lang="fr-FR" dirty="0"/>
          </a:p>
        </p:txBody>
      </p:sp>
      <p:sp>
        <p:nvSpPr>
          <p:cNvPr id="14" name="ZoneTexte 2"/>
          <p:cNvSpPr txBox="1">
            <a:spLocks noChangeArrowheads="1"/>
          </p:cNvSpPr>
          <p:nvPr/>
        </p:nvSpPr>
        <p:spPr bwMode="auto">
          <a:xfrm>
            <a:off x="395536" y="2204864"/>
            <a:ext cx="576064" cy="1420325"/>
          </a:xfrm>
          <a:prstGeom prst="rect">
            <a:avLst/>
          </a:prstGeom>
          <a:noFill/>
          <a:ln w="9525">
            <a:noFill/>
            <a:miter lim="800000"/>
            <a:headEnd/>
            <a:tailEnd/>
          </a:ln>
        </p:spPr>
        <p:txBody>
          <a:bodyPr wrap="square">
            <a:spAutoFit/>
          </a:bodyPr>
          <a:lstStyle/>
          <a:p>
            <a:pPr>
              <a:lnSpc>
                <a:spcPct val="150000"/>
              </a:lnSpc>
              <a:buFont typeface="Wingdings" pitchFamily="2" charset="2"/>
              <a:buChar char="ü"/>
            </a:pPr>
            <a:r>
              <a:rPr lang="fr-FR" sz="2000" dirty="0" smtClean="0">
                <a:solidFill>
                  <a:srgbClr val="C00000"/>
                </a:solidFill>
              </a:rPr>
              <a:t> </a:t>
            </a:r>
          </a:p>
          <a:p>
            <a:pPr>
              <a:lnSpc>
                <a:spcPct val="150000"/>
              </a:lnSpc>
              <a:buFont typeface="Wingdings" pitchFamily="2" charset="2"/>
              <a:buChar char="ü"/>
            </a:pPr>
            <a:r>
              <a:rPr lang="fr-FR" sz="2000" dirty="0" smtClean="0">
                <a:solidFill>
                  <a:srgbClr val="C00000"/>
                </a:solidFill>
              </a:rPr>
              <a:t> </a:t>
            </a:r>
          </a:p>
          <a:p>
            <a:pPr>
              <a:lnSpc>
                <a:spcPct val="150000"/>
              </a:lnSpc>
              <a:buFont typeface="Wingdings" pitchFamily="2" charset="2"/>
              <a:buChar char="ü"/>
            </a:pPr>
            <a:r>
              <a:rPr lang="fr-FR" sz="2000" dirty="0" smtClean="0">
                <a:solidFill>
                  <a:srgbClr val="C00000"/>
                </a:solidFill>
              </a:rPr>
              <a:t> </a:t>
            </a:r>
          </a:p>
        </p:txBody>
      </p:sp>
      <p:pic>
        <p:nvPicPr>
          <p:cNvPr id="15" name="Image 14" descr="densité habitants.jpg"/>
          <p:cNvPicPr>
            <a:picLocks noChangeAspect="1"/>
          </p:cNvPicPr>
          <p:nvPr/>
        </p:nvPicPr>
        <p:blipFill>
          <a:blip r:embed="rId3" cstate="print"/>
          <a:stretch>
            <a:fillRect/>
          </a:stretch>
        </p:blipFill>
        <p:spPr>
          <a:xfrm>
            <a:off x="-612575" y="4291436"/>
            <a:ext cx="3608949" cy="2520000"/>
          </a:xfrm>
          <a:prstGeom prst="rect">
            <a:avLst/>
          </a:prstGeom>
        </p:spPr>
      </p:pic>
      <p:pic>
        <p:nvPicPr>
          <p:cNvPr id="16" name="Image 15" descr="pfastatt2.JPG"/>
          <p:cNvPicPr>
            <a:picLocks noChangeAspect="1"/>
          </p:cNvPicPr>
          <p:nvPr/>
        </p:nvPicPr>
        <p:blipFill>
          <a:blip r:embed="rId4" cstate="print"/>
          <a:stretch>
            <a:fillRect/>
          </a:stretch>
        </p:blipFill>
        <p:spPr>
          <a:xfrm>
            <a:off x="6228184" y="4293096"/>
            <a:ext cx="3360000" cy="2520000"/>
          </a:xfrm>
          <a:prstGeom prst="rect">
            <a:avLst/>
          </a:prstGeom>
        </p:spPr>
      </p:pic>
      <p:pic>
        <p:nvPicPr>
          <p:cNvPr id="17" name="Image 16" descr="lotiss_feldkirch.bmp"/>
          <p:cNvPicPr>
            <a:picLocks noChangeAspect="1"/>
          </p:cNvPicPr>
          <p:nvPr/>
        </p:nvPicPr>
        <p:blipFill>
          <a:blip r:embed="rId5" cstate="print"/>
          <a:srcRect l="18500" t="12161" r="31888" b="33306"/>
          <a:stretch>
            <a:fillRect/>
          </a:stretch>
        </p:blipFill>
        <p:spPr>
          <a:xfrm>
            <a:off x="2987824" y="4293096"/>
            <a:ext cx="3239992" cy="2520000"/>
          </a:xfrm>
          <a:prstGeom prst="rect">
            <a:avLst/>
          </a:prstGeom>
        </p:spPr>
      </p:pic>
      <p:sp>
        <p:nvSpPr>
          <p:cNvPr id="18" name="ZoneTexte 17"/>
          <p:cNvSpPr txBox="1"/>
          <p:nvPr/>
        </p:nvSpPr>
        <p:spPr>
          <a:xfrm>
            <a:off x="0" y="0"/>
            <a:ext cx="1714500" cy="554038"/>
          </a:xfrm>
          <a:prstGeom prst="rect">
            <a:avLst/>
          </a:prstGeom>
          <a:noFill/>
        </p:spPr>
        <p:txBody>
          <a:bodyPr>
            <a:spAutoFit/>
          </a:bodyPr>
          <a:lstStyle/>
          <a:p>
            <a:pPr>
              <a:defRPr/>
            </a:pPr>
            <a:r>
              <a:rPr lang="fr-FR" sz="2000" i="1" dirty="0">
                <a:solidFill>
                  <a:schemeClr val="bg1">
                    <a:lumMod val="65000"/>
                  </a:schemeClr>
                </a:solidFill>
              </a:rPr>
              <a:t>A</a:t>
            </a:r>
            <a:r>
              <a:rPr lang="fr-FR" sz="3000" dirty="0"/>
              <a:t> B</a:t>
            </a:r>
            <a:r>
              <a:rPr lang="fr-FR" sz="2000" i="1" dirty="0">
                <a:solidFill>
                  <a:schemeClr val="bg1">
                    <a:lumMod val="65000"/>
                  </a:schemeClr>
                </a:solidFill>
              </a:rPr>
              <a:t> C 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2" end="2"/>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par>
                                <p:cTn id="22" presetID="55"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0.70"/>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par>
                                <p:cTn id="34" presetID="55"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strVal val="#ppt_w*0.70"/>
                                          </p:val>
                                        </p:tav>
                                        <p:tav tm="100000">
                                          <p:val>
                                            <p:strVal val="#ppt_w"/>
                                          </p:val>
                                        </p:tav>
                                      </p:tavLst>
                                    </p:anim>
                                    <p:anim calcmode="lin" valueType="num">
                                      <p:cBhvr>
                                        <p:cTn id="37" dur="1000" fill="hold"/>
                                        <p:tgtEl>
                                          <p:spTgt spid="16"/>
                                        </p:tgtEl>
                                        <p:attrNameLst>
                                          <p:attrName>ppt_h</p:attrName>
                                        </p:attrNameLst>
                                      </p:cBhvr>
                                      <p:tavLst>
                                        <p:tav tm="0">
                                          <p:val>
                                            <p:strVal val="#ppt_h"/>
                                          </p:val>
                                        </p:tav>
                                        <p:tav tm="100000">
                                          <p:val>
                                            <p:strVal val="#ppt_h"/>
                                          </p:val>
                                        </p:tav>
                                      </p:tavLst>
                                    </p:anim>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oneTexte 2"/>
          <p:cNvSpPr txBox="1">
            <a:spLocks noChangeArrowheads="1"/>
          </p:cNvSpPr>
          <p:nvPr/>
        </p:nvSpPr>
        <p:spPr bwMode="auto">
          <a:xfrm>
            <a:off x="857250" y="1556792"/>
            <a:ext cx="7643813" cy="923330"/>
          </a:xfrm>
          <a:prstGeom prst="rect">
            <a:avLst/>
          </a:prstGeom>
          <a:noFill/>
          <a:ln w="9525">
            <a:noFill/>
            <a:miter lim="800000"/>
            <a:headEnd/>
            <a:tailEnd/>
          </a:ln>
        </p:spPr>
        <p:txBody>
          <a:bodyPr>
            <a:spAutoFit/>
          </a:bodyPr>
          <a:lstStyle/>
          <a:p>
            <a:endParaRPr lang="fr-FR" dirty="0"/>
          </a:p>
          <a:p>
            <a:pPr>
              <a:buFont typeface="Wingdings" pitchFamily="2" charset="2"/>
              <a:buChar char="q"/>
            </a:pPr>
            <a:endParaRPr lang="fr-FR" dirty="0"/>
          </a:p>
          <a:p>
            <a:endParaRPr lang="fr-FR" dirty="0"/>
          </a:p>
        </p:txBody>
      </p:sp>
      <p:sp>
        <p:nvSpPr>
          <p:cNvPr id="5" name="ZoneTexte 4"/>
          <p:cNvSpPr txBox="1"/>
          <p:nvPr/>
        </p:nvSpPr>
        <p:spPr>
          <a:xfrm>
            <a:off x="1979712" y="188640"/>
            <a:ext cx="6840760" cy="861774"/>
          </a:xfrm>
          <a:prstGeom prst="rect">
            <a:avLst/>
          </a:prstGeom>
          <a:noFill/>
        </p:spPr>
        <p:txBody>
          <a:bodyPr wrap="square" rtlCol="0">
            <a:spAutoFit/>
          </a:bodyPr>
          <a:lstStyle/>
          <a:p>
            <a:pPr algn="r"/>
            <a:r>
              <a:rPr lang="fr-FR" sz="3200" dirty="0" smtClean="0">
                <a:solidFill>
                  <a:srgbClr val="CC0000"/>
                </a:solidFill>
                <a:latin typeface="Helvetica Condensed" pitchFamily="34" charset="0"/>
              </a:rPr>
              <a:t>Economiser le foncier en 5 questions </a:t>
            </a:r>
          </a:p>
          <a:p>
            <a:pPr algn="r"/>
            <a:endParaRPr lang="fr-FR" dirty="0"/>
          </a:p>
        </p:txBody>
      </p:sp>
      <p:sp>
        <p:nvSpPr>
          <p:cNvPr id="6" name="ZoneTexte 5"/>
          <p:cNvSpPr txBox="1"/>
          <p:nvPr/>
        </p:nvSpPr>
        <p:spPr>
          <a:xfrm>
            <a:off x="0" y="0"/>
            <a:ext cx="1714500" cy="554038"/>
          </a:xfrm>
          <a:prstGeom prst="rect">
            <a:avLst/>
          </a:prstGeom>
          <a:noFill/>
        </p:spPr>
        <p:txBody>
          <a:bodyPr>
            <a:spAutoFit/>
          </a:bodyPr>
          <a:lstStyle/>
          <a:p>
            <a:pPr>
              <a:defRPr/>
            </a:pPr>
            <a:r>
              <a:rPr lang="fr-FR" sz="2000" i="1" dirty="0">
                <a:solidFill>
                  <a:schemeClr val="bg1">
                    <a:lumMod val="65000"/>
                  </a:schemeClr>
                </a:solidFill>
              </a:rPr>
              <a:t>A</a:t>
            </a:r>
            <a:r>
              <a:rPr lang="fr-FR" sz="3000" dirty="0"/>
              <a:t> B</a:t>
            </a:r>
            <a:r>
              <a:rPr lang="fr-FR" sz="2000" i="1" dirty="0">
                <a:solidFill>
                  <a:schemeClr val="bg1">
                    <a:lumMod val="65000"/>
                  </a:schemeClr>
                </a:solidFill>
              </a:rPr>
              <a:t> C D</a:t>
            </a:r>
          </a:p>
        </p:txBody>
      </p:sp>
      <p:sp>
        <p:nvSpPr>
          <p:cNvPr id="7" name="ZoneTexte 2"/>
          <p:cNvSpPr txBox="1">
            <a:spLocks noChangeArrowheads="1"/>
          </p:cNvSpPr>
          <p:nvPr/>
        </p:nvSpPr>
        <p:spPr bwMode="auto">
          <a:xfrm>
            <a:off x="395536" y="3020759"/>
            <a:ext cx="7099126" cy="1200329"/>
          </a:xfrm>
          <a:prstGeom prst="rect">
            <a:avLst/>
          </a:prstGeom>
          <a:noFill/>
          <a:ln w="9525">
            <a:noFill/>
            <a:miter lim="800000"/>
            <a:headEnd/>
            <a:tailEnd/>
          </a:ln>
        </p:spPr>
        <p:txBody>
          <a:bodyPr wrap="square">
            <a:spAutoFit/>
          </a:bodyPr>
          <a:lstStyle/>
          <a:p>
            <a:pPr>
              <a:buFont typeface="Wingdings" pitchFamily="2" charset="2"/>
              <a:buChar char="q"/>
            </a:pPr>
            <a:endParaRPr lang="fr-FR" dirty="0"/>
          </a:p>
          <a:p>
            <a:pPr>
              <a:buFont typeface="Wingdings" pitchFamily="2" charset="2"/>
              <a:buChar char="q"/>
            </a:pPr>
            <a:r>
              <a:rPr lang="fr-FR" dirty="0"/>
              <a:t> </a:t>
            </a:r>
            <a:r>
              <a:rPr lang="fr-FR" dirty="0" smtClean="0"/>
              <a:t> Lotissement</a:t>
            </a:r>
          </a:p>
          <a:p>
            <a:pPr>
              <a:buFont typeface="Wingdings" pitchFamily="2" charset="2"/>
              <a:buChar char="q"/>
            </a:pPr>
            <a:endParaRPr lang="fr-FR" dirty="0" smtClean="0"/>
          </a:p>
          <a:p>
            <a:endParaRPr lang="fr-FR" dirty="0"/>
          </a:p>
        </p:txBody>
      </p:sp>
      <p:sp>
        <p:nvSpPr>
          <p:cNvPr id="8" name="ZoneTexte 2"/>
          <p:cNvSpPr txBox="1">
            <a:spLocks noChangeArrowheads="1"/>
          </p:cNvSpPr>
          <p:nvPr/>
        </p:nvSpPr>
        <p:spPr bwMode="auto">
          <a:xfrm>
            <a:off x="395536" y="1757715"/>
            <a:ext cx="7099126" cy="1477328"/>
          </a:xfrm>
          <a:prstGeom prst="rect">
            <a:avLst/>
          </a:prstGeom>
          <a:noFill/>
          <a:ln w="9525">
            <a:noFill/>
            <a:miter lim="800000"/>
            <a:headEnd/>
            <a:tailEnd/>
          </a:ln>
        </p:spPr>
        <p:txBody>
          <a:bodyPr wrap="square">
            <a:spAutoFit/>
          </a:bodyPr>
          <a:lstStyle/>
          <a:p>
            <a:r>
              <a:rPr lang="fr-FR" dirty="0" smtClean="0"/>
              <a:t>3- Où densifier  ?</a:t>
            </a:r>
          </a:p>
          <a:p>
            <a:endParaRPr lang="fr-FR" dirty="0"/>
          </a:p>
          <a:p>
            <a:pPr>
              <a:buFont typeface="Wingdings" pitchFamily="2" charset="2"/>
              <a:buChar char="q"/>
            </a:pPr>
            <a:r>
              <a:rPr lang="fr-FR" dirty="0"/>
              <a:t> </a:t>
            </a:r>
            <a:r>
              <a:rPr lang="fr-FR" sz="1200" dirty="0" smtClean="0"/>
              <a:t> </a:t>
            </a:r>
            <a:r>
              <a:rPr lang="fr-FR" dirty="0" smtClean="0"/>
              <a:t>Centre bourg</a:t>
            </a:r>
          </a:p>
          <a:p>
            <a:pPr>
              <a:buFont typeface="Wingdings" pitchFamily="2" charset="2"/>
              <a:buChar char="q"/>
            </a:pPr>
            <a:endParaRPr lang="fr-FR" dirty="0"/>
          </a:p>
          <a:p>
            <a:pPr>
              <a:buFont typeface="Wingdings" pitchFamily="2" charset="2"/>
              <a:buChar char="q"/>
            </a:pPr>
            <a:endParaRPr lang="fr-FR" dirty="0"/>
          </a:p>
        </p:txBody>
      </p:sp>
      <p:sp>
        <p:nvSpPr>
          <p:cNvPr id="9" name="ZoneTexte 2"/>
          <p:cNvSpPr txBox="1">
            <a:spLocks noChangeArrowheads="1"/>
          </p:cNvSpPr>
          <p:nvPr/>
        </p:nvSpPr>
        <p:spPr bwMode="auto">
          <a:xfrm>
            <a:off x="395536" y="2505670"/>
            <a:ext cx="7099126" cy="923330"/>
          </a:xfrm>
          <a:prstGeom prst="rect">
            <a:avLst/>
          </a:prstGeom>
          <a:noFill/>
          <a:ln w="9525">
            <a:noFill/>
            <a:miter lim="800000"/>
            <a:headEnd/>
            <a:tailEnd/>
          </a:ln>
        </p:spPr>
        <p:txBody>
          <a:bodyPr wrap="square">
            <a:spAutoFit/>
          </a:bodyPr>
          <a:lstStyle/>
          <a:p>
            <a:endParaRPr lang="fr-FR" dirty="0" smtClean="0"/>
          </a:p>
          <a:p>
            <a:pPr>
              <a:buFont typeface="Wingdings" pitchFamily="2" charset="2"/>
              <a:buChar char="q"/>
            </a:pPr>
            <a:r>
              <a:rPr lang="fr-FR" dirty="0" smtClean="0"/>
              <a:t>  le long des axes de transports collectifs</a:t>
            </a:r>
            <a:endParaRPr lang="fr-FR" dirty="0"/>
          </a:p>
          <a:p>
            <a:pPr>
              <a:buFont typeface="Wingdings" pitchFamily="2" charset="2"/>
              <a:buChar char="q"/>
            </a:pPr>
            <a:endParaRPr lang="fr-FR" dirty="0"/>
          </a:p>
        </p:txBody>
      </p:sp>
      <p:sp>
        <p:nvSpPr>
          <p:cNvPr id="10" name="ZoneTexte 2"/>
          <p:cNvSpPr txBox="1">
            <a:spLocks noChangeArrowheads="1"/>
          </p:cNvSpPr>
          <p:nvPr/>
        </p:nvSpPr>
        <p:spPr bwMode="auto">
          <a:xfrm>
            <a:off x="395536" y="2204864"/>
            <a:ext cx="576064" cy="1420325"/>
          </a:xfrm>
          <a:prstGeom prst="rect">
            <a:avLst/>
          </a:prstGeom>
          <a:noFill/>
          <a:ln w="9525">
            <a:noFill/>
            <a:miter lim="800000"/>
            <a:headEnd/>
            <a:tailEnd/>
          </a:ln>
        </p:spPr>
        <p:txBody>
          <a:bodyPr wrap="square">
            <a:spAutoFit/>
          </a:bodyPr>
          <a:lstStyle/>
          <a:p>
            <a:pPr>
              <a:lnSpc>
                <a:spcPct val="150000"/>
              </a:lnSpc>
              <a:buFont typeface="Wingdings" pitchFamily="2" charset="2"/>
              <a:buChar char="ü"/>
            </a:pPr>
            <a:r>
              <a:rPr lang="fr-FR" sz="2000" dirty="0" smtClean="0">
                <a:solidFill>
                  <a:srgbClr val="C00000"/>
                </a:solidFill>
              </a:rPr>
              <a:t> </a:t>
            </a:r>
          </a:p>
          <a:p>
            <a:pPr>
              <a:lnSpc>
                <a:spcPct val="150000"/>
              </a:lnSpc>
              <a:buFont typeface="Wingdings" pitchFamily="2" charset="2"/>
              <a:buChar char="ü"/>
            </a:pPr>
            <a:r>
              <a:rPr lang="fr-FR" sz="2000" dirty="0" smtClean="0">
                <a:solidFill>
                  <a:srgbClr val="C00000"/>
                </a:solidFill>
              </a:rPr>
              <a:t> </a:t>
            </a:r>
          </a:p>
          <a:p>
            <a:pPr>
              <a:lnSpc>
                <a:spcPct val="150000"/>
              </a:lnSpc>
              <a:buFont typeface="Wingdings" pitchFamily="2" charset="2"/>
              <a:buChar char="ü"/>
            </a:pPr>
            <a:r>
              <a:rPr lang="fr-FR" sz="2000" dirty="0" smtClean="0">
                <a:solidFill>
                  <a:srgbClr val="C00000"/>
                </a:solidFill>
              </a:rPr>
              <a:t> </a:t>
            </a:r>
          </a:p>
        </p:txBody>
      </p:sp>
      <p:grpSp>
        <p:nvGrpSpPr>
          <p:cNvPr id="14" name="Groupe 13"/>
          <p:cNvGrpSpPr/>
          <p:nvPr/>
        </p:nvGrpSpPr>
        <p:grpSpPr>
          <a:xfrm>
            <a:off x="-540568" y="4293096"/>
            <a:ext cx="3549679" cy="2520000"/>
            <a:chOff x="-540568" y="4293096"/>
            <a:chExt cx="3549679" cy="2520000"/>
          </a:xfrm>
        </p:grpSpPr>
        <p:pic>
          <p:nvPicPr>
            <p:cNvPr id="12" name="Image 11" descr="2006_habsheim_vue2.JPG"/>
            <p:cNvPicPr>
              <a:picLocks noChangeAspect="1"/>
            </p:cNvPicPr>
            <p:nvPr/>
          </p:nvPicPr>
          <p:blipFill>
            <a:blip r:embed="rId3" cstate="print"/>
            <a:srcRect l="33998" b="37525"/>
            <a:stretch>
              <a:fillRect/>
            </a:stretch>
          </p:blipFill>
          <p:spPr>
            <a:xfrm>
              <a:off x="-540568" y="4293096"/>
              <a:ext cx="3549679" cy="2520000"/>
            </a:xfrm>
            <a:prstGeom prst="rect">
              <a:avLst/>
            </a:prstGeom>
          </p:spPr>
        </p:pic>
        <p:sp>
          <p:nvSpPr>
            <p:cNvPr id="13" name="ZoneTexte 12"/>
            <p:cNvSpPr txBox="1"/>
            <p:nvPr/>
          </p:nvSpPr>
          <p:spPr>
            <a:xfrm>
              <a:off x="179512" y="4293096"/>
              <a:ext cx="2627784" cy="246221"/>
            </a:xfrm>
            <a:prstGeom prst="rect">
              <a:avLst/>
            </a:prstGeom>
            <a:noFill/>
          </p:spPr>
          <p:txBody>
            <a:bodyPr wrap="square" rtlCol="0">
              <a:spAutoFit/>
            </a:bodyPr>
            <a:lstStyle/>
            <a:p>
              <a:r>
                <a:rPr lang="fr-FR" sz="1000" dirty="0" smtClean="0">
                  <a:solidFill>
                    <a:schemeClr val="bg1"/>
                  </a:solidFill>
                </a:rPr>
                <a:t>Habsheim</a:t>
              </a:r>
              <a:endParaRPr lang="fr-FR" sz="1000" dirty="0">
                <a:solidFill>
                  <a:schemeClr val="bg1"/>
                </a:solidFill>
              </a:endParaRPr>
            </a:p>
          </p:txBody>
        </p:sp>
      </p:grpSp>
      <p:grpSp>
        <p:nvGrpSpPr>
          <p:cNvPr id="18" name="Groupe 17"/>
          <p:cNvGrpSpPr/>
          <p:nvPr/>
        </p:nvGrpSpPr>
        <p:grpSpPr>
          <a:xfrm>
            <a:off x="2987824" y="4293096"/>
            <a:ext cx="3360000" cy="2520000"/>
            <a:chOff x="2987824" y="4293096"/>
            <a:chExt cx="3360000" cy="2520000"/>
          </a:xfrm>
        </p:grpSpPr>
        <p:pic>
          <p:nvPicPr>
            <p:cNvPr id="11" name="Image 10" descr="2011 Mulhouse Zu-Rhein 11   Jardins ouvriers.JPG"/>
            <p:cNvPicPr>
              <a:picLocks noChangeAspect="1"/>
            </p:cNvPicPr>
            <p:nvPr/>
          </p:nvPicPr>
          <p:blipFill>
            <a:blip r:embed="rId4" cstate="print"/>
            <a:stretch>
              <a:fillRect/>
            </a:stretch>
          </p:blipFill>
          <p:spPr>
            <a:xfrm>
              <a:off x="2987824" y="4293096"/>
              <a:ext cx="3360000" cy="2520000"/>
            </a:xfrm>
            <a:prstGeom prst="rect">
              <a:avLst/>
            </a:prstGeom>
          </p:spPr>
        </p:pic>
        <p:sp>
          <p:nvSpPr>
            <p:cNvPr id="15" name="ZoneTexte 14"/>
            <p:cNvSpPr txBox="1"/>
            <p:nvPr/>
          </p:nvSpPr>
          <p:spPr>
            <a:xfrm>
              <a:off x="2987824" y="4293096"/>
              <a:ext cx="3240360" cy="246221"/>
            </a:xfrm>
            <a:prstGeom prst="rect">
              <a:avLst/>
            </a:prstGeom>
            <a:noFill/>
          </p:spPr>
          <p:txBody>
            <a:bodyPr wrap="square" rtlCol="0">
              <a:spAutoFit/>
            </a:bodyPr>
            <a:lstStyle/>
            <a:p>
              <a:r>
                <a:rPr lang="fr-FR" sz="1000" dirty="0" smtClean="0">
                  <a:solidFill>
                    <a:schemeClr val="bg1"/>
                  </a:solidFill>
                </a:rPr>
                <a:t>Jardins ouvriers à proximité de l’arrêt  </a:t>
              </a:r>
              <a:r>
                <a:rPr lang="fr-FR" sz="1000" dirty="0" err="1" smtClean="0">
                  <a:solidFill>
                    <a:schemeClr val="bg1"/>
                  </a:solidFill>
                </a:rPr>
                <a:t>Zu</a:t>
              </a:r>
              <a:r>
                <a:rPr lang="fr-FR" sz="1000" dirty="0" smtClean="0">
                  <a:solidFill>
                    <a:schemeClr val="bg1"/>
                  </a:solidFill>
                </a:rPr>
                <a:t> </a:t>
              </a:r>
              <a:r>
                <a:rPr lang="fr-FR" sz="1000" dirty="0" err="1" smtClean="0">
                  <a:solidFill>
                    <a:schemeClr val="bg1"/>
                  </a:solidFill>
                </a:rPr>
                <a:t>Rhein</a:t>
              </a:r>
              <a:endParaRPr lang="fr-FR" sz="1000" dirty="0">
                <a:solidFill>
                  <a:schemeClr val="bg1"/>
                </a:solidFill>
              </a:endParaRPr>
            </a:p>
          </p:txBody>
        </p:sp>
      </p:grpSp>
      <p:grpSp>
        <p:nvGrpSpPr>
          <p:cNvPr id="19" name="Groupe 18"/>
          <p:cNvGrpSpPr/>
          <p:nvPr/>
        </p:nvGrpSpPr>
        <p:grpSpPr>
          <a:xfrm>
            <a:off x="6300192" y="4293096"/>
            <a:ext cx="3367875" cy="2520000"/>
            <a:chOff x="6300192" y="4293096"/>
            <a:chExt cx="3367875" cy="2520000"/>
          </a:xfrm>
        </p:grpSpPr>
        <p:pic>
          <p:nvPicPr>
            <p:cNvPr id="16" name="Image 15" descr="unsgersheim2.JPG"/>
            <p:cNvPicPr>
              <a:picLocks noChangeAspect="1"/>
            </p:cNvPicPr>
            <p:nvPr/>
          </p:nvPicPr>
          <p:blipFill>
            <a:blip r:embed="rId5" cstate="print"/>
            <a:srcRect r="8033" b="8248"/>
            <a:stretch>
              <a:fillRect/>
            </a:stretch>
          </p:blipFill>
          <p:spPr>
            <a:xfrm>
              <a:off x="6300192" y="4293096"/>
              <a:ext cx="3367875" cy="2520000"/>
            </a:xfrm>
            <a:prstGeom prst="rect">
              <a:avLst/>
            </a:prstGeom>
          </p:spPr>
        </p:pic>
        <p:sp>
          <p:nvSpPr>
            <p:cNvPr id="17" name="ZoneTexte 16"/>
            <p:cNvSpPr txBox="1"/>
            <p:nvPr/>
          </p:nvSpPr>
          <p:spPr>
            <a:xfrm>
              <a:off x="6372200" y="4365104"/>
              <a:ext cx="3240360" cy="246221"/>
            </a:xfrm>
            <a:prstGeom prst="rect">
              <a:avLst/>
            </a:prstGeom>
            <a:noFill/>
          </p:spPr>
          <p:txBody>
            <a:bodyPr wrap="square" rtlCol="0">
              <a:spAutoFit/>
            </a:bodyPr>
            <a:lstStyle/>
            <a:p>
              <a:r>
                <a:rPr lang="fr-FR" sz="1000" dirty="0" smtClean="0">
                  <a:solidFill>
                    <a:schemeClr val="bg1"/>
                  </a:solidFill>
                </a:rPr>
                <a:t>Lotissement à Ungersheim</a:t>
              </a:r>
              <a:endParaRPr lang="fr-FR" sz="10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2" end="2"/>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par>
                                <p:cTn id="22" presetID="55"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0.70"/>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par>
                                <p:cTn id="34" presetID="55"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strVal val="#ppt_w*0.70"/>
                                          </p:val>
                                        </p:tav>
                                        <p:tav tm="100000">
                                          <p:val>
                                            <p:strVal val="#ppt_w"/>
                                          </p:val>
                                        </p:tav>
                                      </p:tavLst>
                                    </p:anim>
                                    <p:anim calcmode="lin" valueType="num">
                                      <p:cBhvr>
                                        <p:cTn id="37" dur="1000" fill="hold"/>
                                        <p:tgtEl>
                                          <p:spTgt spid="19"/>
                                        </p:tgtEl>
                                        <p:attrNameLst>
                                          <p:attrName>ppt_h</p:attrName>
                                        </p:attrNameLst>
                                      </p:cBhvr>
                                      <p:tavLst>
                                        <p:tav tm="0">
                                          <p:val>
                                            <p:strVal val="#ppt_h"/>
                                          </p:val>
                                        </p:tav>
                                        <p:tav tm="100000">
                                          <p:val>
                                            <p:strVal val="#ppt_h"/>
                                          </p:val>
                                        </p:tav>
                                      </p:tavLst>
                                    </p:anim>
                                    <p:animEffect transition="in" filter="fade">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5508104" y="2457080"/>
            <a:ext cx="2192323" cy="1692000"/>
          </a:xfrm>
          <a:prstGeom prst="rect">
            <a:avLst/>
          </a:prstGeom>
          <a:noFill/>
          <a:ln w="9525">
            <a:noFill/>
            <a:miter lim="800000"/>
            <a:headEnd/>
            <a:tailEnd/>
          </a:ln>
        </p:spPr>
      </p:pic>
      <p:sp>
        <p:nvSpPr>
          <p:cNvPr id="17411" name="ZoneTexte 2"/>
          <p:cNvSpPr txBox="1">
            <a:spLocks noChangeArrowheads="1"/>
          </p:cNvSpPr>
          <p:nvPr/>
        </p:nvSpPr>
        <p:spPr bwMode="auto">
          <a:xfrm>
            <a:off x="395536" y="1700808"/>
            <a:ext cx="8352928" cy="923330"/>
          </a:xfrm>
          <a:prstGeom prst="rect">
            <a:avLst/>
          </a:prstGeom>
          <a:noFill/>
          <a:ln w="9525">
            <a:noFill/>
            <a:miter lim="800000"/>
            <a:headEnd/>
            <a:tailEnd/>
          </a:ln>
        </p:spPr>
        <p:txBody>
          <a:bodyPr wrap="square">
            <a:spAutoFit/>
          </a:bodyPr>
          <a:lstStyle/>
          <a:p>
            <a:r>
              <a:rPr lang="fr-FR" dirty="0" smtClean="0"/>
              <a:t>4- Quelle forme urbaine est plus économe en foncier?</a:t>
            </a:r>
            <a:endParaRPr lang="fr-FR" dirty="0"/>
          </a:p>
          <a:p>
            <a:endParaRPr lang="fr-FR" dirty="0"/>
          </a:p>
          <a:p>
            <a:pPr>
              <a:buFont typeface="Wingdings" pitchFamily="2" charset="2"/>
              <a:buChar char="q"/>
            </a:pPr>
            <a:endParaRPr lang="fr-FR" dirty="0" smtClean="0"/>
          </a:p>
        </p:txBody>
      </p:sp>
      <p:sp>
        <p:nvSpPr>
          <p:cNvPr id="5" name="ZoneTexte 4"/>
          <p:cNvSpPr txBox="1"/>
          <p:nvPr/>
        </p:nvSpPr>
        <p:spPr>
          <a:xfrm>
            <a:off x="1979712" y="188640"/>
            <a:ext cx="6840760" cy="861774"/>
          </a:xfrm>
          <a:prstGeom prst="rect">
            <a:avLst/>
          </a:prstGeom>
          <a:noFill/>
        </p:spPr>
        <p:txBody>
          <a:bodyPr wrap="square" rtlCol="0">
            <a:spAutoFit/>
          </a:bodyPr>
          <a:lstStyle/>
          <a:p>
            <a:pPr algn="r"/>
            <a:r>
              <a:rPr lang="fr-FR" sz="3200" dirty="0" smtClean="0">
                <a:solidFill>
                  <a:srgbClr val="CC0000"/>
                </a:solidFill>
                <a:latin typeface="Helvetica Condensed" pitchFamily="34" charset="0"/>
              </a:rPr>
              <a:t>Economiser le foncier en 5 questions </a:t>
            </a:r>
          </a:p>
          <a:p>
            <a:pPr algn="r"/>
            <a:endParaRPr lang="fr-FR" dirty="0"/>
          </a:p>
        </p:txBody>
      </p:sp>
      <p:sp>
        <p:nvSpPr>
          <p:cNvPr id="6" name="ZoneTexte 5"/>
          <p:cNvSpPr txBox="1"/>
          <p:nvPr/>
        </p:nvSpPr>
        <p:spPr>
          <a:xfrm>
            <a:off x="0" y="0"/>
            <a:ext cx="1714500" cy="554038"/>
          </a:xfrm>
          <a:prstGeom prst="rect">
            <a:avLst/>
          </a:prstGeom>
          <a:noFill/>
        </p:spPr>
        <p:txBody>
          <a:bodyPr>
            <a:spAutoFit/>
          </a:bodyPr>
          <a:lstStyle/>
          <a:p>
            <a:pPr>
              <a:defRPr/>
            </a:pPr>
            <a:r>
              <a:rPr lang="fr-FR" sz="2000" i="1" dirty="0">
                <a:solidFill>
                  <a:schemeClr val="bg1">
                    <a:lumMod val="65000"/>
                  </a:schemeClr>
                </a:solidFill>
              </a:rPr>
              <a:t>A</a:t>
            </a:r>
            <a:r>
              <a:rPr lang="fr-FR" sz="3000" dirty="0"/>
              <a:t> B</a:t>
            </a:r>
            <a:r>
              <a:rPr lang="fr-FR" sz="2000" i="1" dirty="0">
                <a:solidFill>
                  <a:schemeClr val="bg1">
                    <a:lumMod val="65000"/>
                  </a:schemeClr>
                </a:solidFill>
              </a:rPr>
              <a:t> C D</a:t>
            </a:r>
          </a:p>
        </p:txBody>
      </p:sp>
      <p:sp>
        <p:nvSpPr>
          <p:cNvPr id="11" name="Flèche vers le bas 10"/>
          <p:cNvSpPr/>
          <p:nvPr/>
        </p:nvSpPr>
        <p:spPr>
          <a:xfrm rot="16200000">
            <a:off x="4103948" y="230263"/>
            <a:ext cx="504056" cy="82089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2" name="Text Box 2"/>
          <p:cNvSpPr txBox="1">
            <a:spLocks noChangeArrowheads="1"/>
          </p:cNvSpPr>
          <p:nvPr/>
        </p:nvSpPr>
        <p:spPr bwMode="auto">
          <a:xfrm>
            <a:off x="323528" y="4187798"/>
            <a:ext cx="8105775" cy="830997"/>
          </a:xfrm>
          <a:prstGeom prst="rect">
            <a:avLst/>
          </a:prstGeom>
          <a:noFill/>
          <a:ln w="9525">
            <a:noFill/>
            <a:miter lim="800000"/>
            <a:headEnd/>
            <a:tailEnd/>
          </a:ln>
        </p:spPr>
        <p:txBody>
          <a:bodyPr>
            <a:spAutoFit/>
          </a:bodyPr>
          <a:lstStyle/>
          <a:p>
            <a:r>
              <a:rPr lang="fr-FR" sz="1600" dirty="0" smtClean="0">
                <a:solidFill>
                  <a:srgbClr val="454545"/>
                </a:solidFill>
                <a:latin typeface="Helvetica Bold" pitchFamily="34" charset="0"/>
              </a:rPr>
              <a:t>5	10	20 	   	50	     	80	90	</a:t>
            </a:r>
            <a:endParaRPr lang="fr-FR" sz="1600" dirty="0">
              <a:solidFill>
                <a:srgbClr val="454545"/>
              </a:solidFill>
              <a:latin typeface="Helvetica Bold" pitchFamily="34" charset="0"/>
            </a:endParaRPr>
          </a:p>
          <a:p>
            <a:endParaRPr lang="fr-FR" sz="1600" dirty="0">
              <a:solidFill>
                <a:srgbClr val="454545"/>
              </a:solidFill>
              <a:latin typeface="Helvetica Condensed" pitchFamily="34" charset="0"/>
            </a:endParaRPr>
          </a:p>
          <a:p>
            <a:endParaRPr lang="fr-FR" sz="1600" dirty="0">
              <a:latin typeface="Helvetica Condensed" pitchFamily="34" charset="0"/>
            </a:endParaRPr>
          </a:p>
        </p:txBody>
      </p:sp>
      <p:pic>
        <p:nvPicPr>
          <p:cNvPr id="1027" name="Picture 3"/>
          <p:cNvPicPr>
            <a:picLocks noChangeAspect="1" noChangeArrowheads="1"/>
          </p:cNvPicPr>
          <p:nvPr/>
        </p:nvPicPr>
        <p:blipFill>
          <a:blip r:embed="rId4" cstate="print"/>
          <a:srcRect r="1781" b="15057"/>
          <a:stretch>
            <a:fillRect/>
          </a:stretch>
        </p:blipFill>
        <p:spPr bwMode="auto">
          <a:xfrm>
            <a:off x="35496" y="2456703"/>
            <a:ext cx="2791799" cy="1692000"/>
          </a:xfrm>
          <a:prstGeom prst="rect">
            <a:avLst/>
          </a:prstGeom>
          <a:noFill/>
          <a:ln w="9525">
            <a:noFill/>
            <a:miter lim="800000"/>
            <a:headEnd/>
            <a:tailEnd/>
          </a:ln>
        </p:spPr>
      </p:pic>
      <p:sp>
        <p:nvSpPr>
          <p:cNvPr id="13" name="ZoneTexte 12"/>
          <p:cNvSpPr txBox="1"/>
          <p:nvPr/>
        </p:nvSpPr>
        <p:spPr>
          <a:xfrm>
            <a:off x="35496" y="3896864"/>
            <a:ext cx="1800200" cy="246221"/>
          </a:xfrm>
          <a:prstGeom prst="rect">
            <a:avLst/>
          </a:prstGeom>
          <a:noFill/>
        </p:spPr>
        <p:txBody>
          <a:bodyPr wrap="square" rtlCol="0">
            <a:spAutoFit/>
          </a:bodyPr>
          <a:lstStyle/>
          <a:p>
            <a:r>
              <a:rPr lang="fr-FR" sz="1000" dirty="0" smtClean="0">
                <a:solidFill>
                  <a:schemeClr val="bg1"/>
                </a:solidFill>
              </a:rPr>
              <a:t>Feldkirch : 9 logt/ha</a:t>
            </a:r>
            <a:endParaRPr lang="fr-FR" sz="1000" dirty="0">
              <a:solidFill>
                <a:schemeClr val="bg1"/>
              </a:solidFill>
            </a:endParaRPr>
          </a:p>
        </p:txBody>
      </p:sp>
      <p:sp>
        <p:nvSpPr>
          <p:cNvPr id="15" name="ZoneTexte 14"/>
          <p:cNvSpPr txBox="1"/>
          <p:nvPr/>
        </p:nvSpPr>
        <p:spPr>
          <a:xfrm>
            <a:off x="6404283" y="2492896"/>
            <a:ext cx="1800200" cy="246221"/>
          </a:xfrm>
          <a:prstGeom prst="rect">
            <a:avLst/>
          </a:prstGeom>
          <a:noFill/>
        </p:spPr>
        <p:txBody>
          <a:bodyPr wrap="square" rtlCol="0">
            <a:spAutoFit/>
          </a:bodyPr>
          <a:lstStyle/>
          <a:p>
            <a:r>
              <a:rPr lang="fr-FR" sz="1000" dirty="0" smtClean="0"/>
              <a:t>Rixheim : 83 logt/ha</a:t>
            </a:r>
            <a:endParaRPr lang="fr-FR" sz="1000" dirty="0"/>
          </a:p>
        </p:txBody>
      </p:sp>
      <p:pic>
        <p:nvPicPr>
          <p:cNvPr id="1029" name="Picture 5"/>
          <p:cNvPicPr>
            <a:picLocks noChangeAspect="1" noChangeArrowheads="1"/>
          </p:cNvPicPr>
          <p:nvPr/>
        </p:nvPicPr>
        <p:blipFill>
          <a:blip r:embed="rId5" cstate="print"/>
          <a:srcRect/>
          <a:stretch>
            <a:fillRect/>
          </a:stretch>
        </p:blipFill>
        <p:spPr bwMode="auto">
          <a:xfrm>
            <a:off x="2987824" y="2456704"/>
            <a:ext cx="2397864" cy="1692000"/>
          </a:xfrm>
          <a:prstGeom prst="rect">
            <a:avLst/>
          </a:prstGeom>
          <a:noFill/>
          <a:ln w="9525">
            <a:noFill/>
            <a:miter lim="800000"/>
            <a:headEnd/>
            <a:tailEnd/>
          </a:ln>
        </p:spPr>
      </p:pic>
      <p:sp>
        <p:nvSpPr>
          <p:cNvPr id="17" name="ZoneTexte 16"/>
          <p:cNvSpPr txBox="1"/>
          <p:nvPr/>
        </p:nvSpPr>
        <p:spPr>
          <a:xfrm>
            <a:off x="2987825" y="3866668"/>
            <a:ext cx="1800200" cy="246221"/>
          </a:xfrm>
          <a:prstGeom prst="rect">
            <a:avLst/>
          </a:prstGeom>
          <a:noFill/>
        </p:spPr>
        <p:txBody>
          <a:bodyPr wrap="square" rtlCol="0">
            <a:spAutoFit/>
          </a:bodyPr>
          <a:lstStyle/>
          <a:p>
            <a:r>
              <a:rPr lang="fr-FR" sz="1000" dirty="0" smtClean="0">
                <a:solidFill>
                  <a:schemeClr val="bg1"/>
                </a:solidFill>
              </a:rPr>
              <a:t>Mulhouse: 53 logt/ha</a:t>
            </a:r>
            <a:endParaRPr lang="fr-FR" sz="1000" dirty="0">
              <a:solidFill>
                <a:schemeClr val="bg1"/>
              </a:solidFill>
            </a:endParaRPr>
          </a:p>
        </p:txBody>
      </p:sp>
      <p:pic>
        <p:nvPicPr>
          <p:cNvPr id="1030" name="Picture 6"/>
          <p:cNvPicPr>
            <a:picLocks noChangeAspect="1" noChangeArrowheads="1"/>
          </p:cNvPicPr>
          <p:nvPr/>
        </p:nvPicPr>
        <p:blipFill>
          <a:blip r:embed="rId6" cstate="print"/>
          <a:srcRect/>
          <a:stretch>
            <a:fillRect/>
          </a:stretch>
        </p:blipFill>
        <p:spPr bwMode="auto">
          <a:xfrm>
            <a:off x="4211960" y="4509120"/>
            <a:ext cx="2200275" cy="1657350"/>
          </a:xfrm>
          <a:prstGeom prst="rect">
            <a:avLst/>
          </a:prstGeom>
          <a:noFill/>
          <a:ln w="9525">
            <a:noFill/>
            <a:miter lim="800000"/>
            <a:headEnd/>
            <a:tailEnd/>
          </a:ln>
        </p:spPr>
      </p:pic>
      <p:sp>
        <p:nvSpPr>
          <p:cNvPr id="19" name="ZoneTexte 18"/>
          <p:cNvSpPr txBox="1"/>
          <p:nvPr/>
        </p:nvSpPr>
        <p:spPr>
          <a:xfrm>
            <a:off x="4211960" y="4581128"/>
            <a:ext cx="1800200" cy="246221"/>
          </a:xfrm>
          <a:prstGeom prst="rect">
            <a:avLst/>
          </a:prstGeom>
          <a:noFill/>
        </p:spPr>
        <p:txBody>
          <a:bodyPr wrap="square" rtlCol="0">
            <a:spAutoFit/>
          </a:bodyPr>
          <a:lstStyle/>
          <a:p>
            <a:r>
              <a:rPr lang="fr-FR" sz="1000" dirty="0" smtClean="0">
                <a:solidFill>
                  <a:schemeClr val="bg1"/>
                </a:solidFill>
              </a:rPr>
              <a:t>Mulhouse: 60 logt/ha</a:t>
            </a:r>
            <a:endParaRPr lang="fr-FR" sz="1000" dirty="0">
              <a:solidFill>
                <a:schemeClr val="bg1"/>
              </a:solidFill>
            </a:endParaRPr>
          </a:p>
        </p:txBody>
      </p:sp>
      <p:pic>
        <p:nvPicPr>
          <p:cNvPr id="1031" name="Picture 7"/>
          <p:cNvPicPr>
            <a:picLocks noChangeAspect="1" noChangeArrowheads="1"/>
          </p:cNvPicPr>
          <p:nvPr/>
        </p:nvPicPr>
        <p:blipFill>
          <a:blip r:embed="rId7" cstate="print"/>
          <a:srcRect/>
          <a:stretch>
            <a:fillRect/>
          </a:stretch>
        </p:blipFill>
        <p:spPr bwMode="auto">
          <a:xfrm>
            <a:off x="6732240" y="4509120"/>
            <a:ext cx="2257425" cy="1676400"/>
          </a:xfrm>
          <a:prstGeom prst="rect">
            <a:avLst/>
          </a:prstGeom>
          <a:noFill/>
          <a:ln w="9525">
            <a:noFill/>
            <a:miter lim="800000"/>
            <a:headEnd/>
            <a:tailEnd/>
          </a:ln>
        </p:spPr>
      </p:pic>
      <p:sp>
        <p:nvSpPr>
          <p:cNvPr id="21" name="ZoneTexte 20"/>
          <p:cNvSpPr txBox="1"/>
          <p:nvPr/>
        </p:nvSpPr>
        <p:spPr>
          <a:xfrm>
            <a:off x="6732240" y="5877272"/>
            <a:ext cx="2088232" cy="246221"/>
          </a:xfrm>
          <a:prstGeom prst="rect">
            <a:avLst/>
          </a:prstGeom>
          <a:noFill/>
        </p:spPr>
        <p:txBody>
          <a:bodyPr wrap="square" rtlCol="0">
            <a:spAutoFit/>
          </a:bodyPr>
          <a:lstStyle/>
          <a:p>
            <a:r>
              <a:rPr lang="fr-FR" sz="1000" dirty="0" err="1" smtClean="0">
                <a:solidFill>
                  <a:schemeClr val="bg1"/>
                </a:solidFill>
              </a:rPr>
              <a:t>Morschwiller</a:t>
            </a:r>
            <a:r>
              <a:rPr lang="fr-FR" sz="1000" dirty="0" smtClean="0">
                <a:solidFill>
                  <a:schemeClr val="bg1"/>
                </a:solidFill>
              </a:rPr>
              <a:t> –</a:t>
            </a:r>
            <a:r>
              <a:rPr lang="fr-FR" sz="1000" dirty="0" err="1" smtClean="0">
                <a:solidFill>
                  <a:schemeClr val="bg1"/>
                </a:solidFill>
              </a:rPr>
              <a:t>le-Bas</a:t>
            </a:r>
            <a:r>
              <a:rPr lang="fr-FR" sz="1000" dirty="0" smtClean="0">
                <a:solidFill>
                  <a:schemeClr val="bg1"/>
                </a:solidFill>
              </a:rPr>
              <a:t>: 93 logt/ha</a:t>
            </a:r>
            <a:endParaRPr lang="fr-FR" sz="1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5" grpId="0"/>
      <p:bldP spid="17"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ZoneTexte 2"/>
          <p:cNvSpPr txBox="1">
            <a:spLocks noChangeArrowheads="1"/>
          </p:cNvSpPr>
          <p:nvPr/>
        </p:nvSpPr>
        <p:spPr bwMode="auto">
          <a:xfrm>
            <a:off x="395536" y="1628800"/>
            <a:ext cx="7643813" cy="1200329"/>
          </a:xfrm>
          <a:prstGeom prst="rect">
            <a:avLst/>
          </a:prstGeom>
          <a:noFill/>
          <a:ln w="9525">
            <a:noFill/>
            <a:miter lim="800000"/>
            <a:headEnd/>
            <a:tailEnd/>
          </a:ln>
        </p:spPr>
        <p:txBody>
          <a:bodyPr>
            <a:spAutoFit/>
          </a:bodyPr>
          <a:lstStyle/>
          <a:p>
            <a:r>
              <a:rPr lang="fr-FR" dirty="0" smtClean="0"/>
              <a:t>5- Quelles sont les plus-value d’un habitat dense</a:t>
            </a:r>
            <a:r>
              <a:rPr lang="fr-FR" dirty="0"/>
              <a:t> ?</a:t>
            </a:r>
          </a:p>
          <a:p>
            <a:endParaRPr lang="fr-FR" dirty="0"/>
          </a:p>
          <a:p>
            <a:pPr>
              <a:buFont typeface="Wingdings" pitchFamily="2" charset="2"/>
              <a:buChar char="q"/>
            </a:pPr>
            <a:endParaRPr lang="fr-FR" dirty="0"/>
          </a:p>
          <a:p>
            <a:pPr>
              <a:buFont typeface="Wingdings" pitchFamily="2" charset="2"/>
              <a:buChar char="q"/>
            </a:pPr>
            <a:r>
              <a:rPr lang="fr-FR" dirty="0" smtClean="0"/>
              <a:t>  </a:t>
            </a:r>
            <a:r>
              <a:rPr lang="fr-FR" sz="1200" dirty="0" smtClean="0"/>
              <a:t> </a:t>
            </a:r>
            <a:r>
              <a:rPr lang="fr-FR" dirty="0" smtClean="0"/>
              <a:t>Lutte contre le réchauffement climatique</a:t>
            </a:r>
            <a:endParaRPr lang="fr-FR" dirty="0"/>
          </a:p>
        </p:txBody>
      </p:sp>
      <p:sp>
        <p:nvSpPr>
          <p:cNvPr id="5" name="ZoneTexte 4"/>
          <p:cNvSpPr txBox="1"/>
          <p:nvPr/>
        </p:nvSpPr>
        <p:spPr>
          <a:xfrm>
            <a:off x="1979712" y="188640"/>
            <a:ext cx="6840760" cy="861774"/>
          </a:xfrm>
          <a:prstGeom prst="rect">
            <a:avLst/>
          </a:prstGeom>
          <a:noFill/>
        </p:spPr>
        <p:txBody>
          <a:bodyPr wrap="square" rtlCol="0">
            <a:spAutoFit/>
          </a:bodyPr>
          <a:lstStyle/>
          <a:p>
            <a:pPr algn="r"/>
            <a:r>
              <a:rPr lang="fr-FR" sz="3200" dirty="0" smtClean="0">
                <a:solidFill>
                  <a:srgbClr val="CC0000"/>
                </a:solidFill>
                <a:latin typeface="Helvetica Condensed" pitchFamily="34" charset="0"/>
              </a:rPr>
              <a:t>Economiser le foncier en 5 questions </a:t>
            </a:r>
          </a:p>
          <a:p>
            <a:pPr algn="r"/>
            <a:endParaRPr lang="fr-FR" dirty="0"/>
          </a:p>
        </p:txBody>
      </p:sp>
      <p:sp>
        <p:nvSpPr>
          <p:cNvPr id="6" name="ZoneTexte 5"/>
          <p:cNvSpPr txBox="1"/>
          <p:nvPr/>
        </p:nvSpPr>
        <p:spPr>
          <a:xfrm>
            <a:off x="0" y="0"/>
            <a:ext cx="1714500" cy="554038"/>
          </a:xfrm>
          <a:prstGeom prst="rect">
            <a:avLst/>
          </a:prstGeom>
          <a:noFill/>
        </p:spPr>
        <p:txBody>
          <a:bodyPr>
            <a:spAutoFit/>
          </a:bodyPr>
          <a:lstStyle/>
          <a:p>
            <a:pPr>
              <a:defRPr/>
            </a:pPr>
            <a:r>
              <a:rPr lang="fr-FR" sz="2000" i="1" dirty="0">
                <a:solidFill>
                  <a:schemeClr val="bg1">
                    <a:lumMod val="65000"/>
                  </a:schemeClr>
                </a:solidFill>
              </a:rPr>
              <a:t>A</a:t>
            </a:r>
            <a:r>
              <a:rPr lang="fr-FR" sz="3000" dirty="0"/>
              <a:t> B</a:t>
            </a:r>
            <a:r>
              <a:rPr lang="fr-FR" sz="2000" i="1" dirty="0">
                <a:solidFill>
                  <a:schemeClr val="bg1">
                    <a:lumMod val="65000"/>
                  </a:schemeClr>
                </a:solidFill>
              </a:rPr>
              <a:t> C D</a:t>
            </a:r>
          </a:p>
        </p:txBody>
      </p:sp>
      <p:sp>
        <p:nvSpPr>
          <p:cNvPr id="7" name="ZoneTexte 2"/>
          <p:cNvSpPr txBox="1">
            <a:spLocks noChangeArrowheads="1"/>
          </p:cNvSpPr>
          <p:nvPr/>
        </p:nvSpPr>
        <p:spPr bwMode="auto">
          <a:xfrm>
            <a:off x="395536" y="3164775"/>
            <a:ext cx="7099126" cy="1200329"/>
          </a:xfrm>
          <a:prstGeom prst="rect">
            <a:avLst/>
          </a:prstGeom>
          <a:noFill/>
          <a:ln w="9525">
            <a:noFill/>
            <a:miter lim="800000"/>
            <a:headEnd/>
            <a:tailEnd/>
          </a:ln>
        </p:spPr>
        <p:txBody>
          <a:bodyPr wrap="square">
            <a:spAutoFit/>
          </a:bodyPr>
          <a:lstStyle/>
          <a:p>
            <a:pPr>
              <a:buFont typeface="Wingdings" pitchFamily="2" charset="2"/>
              <a:buChar char="q"/>
            </a:pPr>
            <a:endParaRPr lang="fr-FR" dirty="0"/>
          </a:p>
          <a:p>
            <a:pPr>
              <a:buFont typeface="Wingdings" pitchFamily="2" charset="2"/>
              <a:buChar char="q"/>
            </a:pPr>
            <a:r>
              <a:rPr lang="fr-FR" dirty="0"/>
              <a:t> </a:t>
            </a:r>
            <a:r>
              <a:rPr lang="fr-FR" dirty="0" smtClean="0"/>
              <a:t> Préservation des zones agricoles</a:t>
            </a:r>
          </a:p>
          <a:p>
            <a:pPr>
              <a:buFont typeface="Wingdings" pitchFamily="2" charset="2"/>
              <a:buChar char="q"/>
            </a:pPr>
            <a:endParaRPr lang="fr-FR" dirty="0" smtClean="0"/>
          </a:p>
          <a:p>
            <a:endParaRPr lang="fr-FR" dirty="0"/>
          </a:p>
        </p:txBody>
      </p:sp>
      <p:sp>
        <p:nvSpPr>
          <p:cNvPr id="8" name="ZoneTexte 2"/>
          <p:cNvSpPr txBox="1">
            <a:spLocks noChangeArrowheads="1"/>
          </p:cNvSpPr>
          <p:nvPr/>
        </p:nvSpPr>
        <p:spPr bwMode="auto">
          <a:xfrm>
            <a:off x="395536" y="2649686"/>
            <a:ext cx="9001000" cy="923330"/>
          </a:xfrm>
          <a:prstGeom prst="rect">
            <a:avLst/>
          </a:prstGeom>
          <a:noFill/>
          <a:ln w="9525">
            <a:noFill/>
            <a:miter lim="800000"/>
            <a:headEnd/>
            <a:tailEnd/>
          </a:ln>
        </p:spPr>
        <p:txBody>
          <a:bodyPr wrap="square">
            <a:spAutoFit/>
          </a:bodyPr>
          <a:lstStyle/>
          <a:p>
            <a:endParaRPr lang="fr-FR" dirty="0" smtClean="0"/>
          </a:p>
          <a:p>
            <a:pPr>
              <a:buFont typeface="Wingdings" pitchFamily="2" charset="2"/>
              <a:buChar char="q"/>
            </a:pPr>
            <a:r>
              <a:rPr lang="fr-FR" dirty="0" smtClean="0"/>
              <a:t>  Optimisation des ressources foncières afin de produire des logements abordables</a:t>
            </a:r>
            <a:endParaRPr lang="fr-FR" dirty="0"/>
          </a:p>
          <a:p>
            <a:pPr>
              <a:buFont typeface="Wingdings" pitchFamily="2" charset="2"/>
              <a:buChar char="q"/>
            </a:pPr>
            <a:endParaRPr lang="fr-FR" dirty="0"/>
          </a:p>
        </p:txBody>
      </p:sp>
      <p:sp>
        <p:nvSpPr>
          <p:cNvPr id="10" name="ZoneTexte 2"/>
          <p:cNvSpPr txBox="1">
            <a:spLocks noChangeArrowheads="1"/>
          </p:cNvSpPr>
          <p:nvPr/>
        </p:nvSpPr>
        <p:spPr bwMode="auto">
          <a:xfrm>
            <a:off x="395536" y="2348880"/>
            <a:ext cx="576064" cy="1420325"/>
          </a:xfrm>
          <a:prstGeom prst="rect">
            <a:avLst/>
          </a:prstGeom>
          <a:noFill/>
          <a:ln w="9525">
            <a:noFill/>
            <a:miter lim="800000"/>
            <a:headEnd/>
            <a:tailEnd/>
          </a:ln>
        </p:spPr>
        <p:txBody>
          <a:bodyPr wrap="square">
            <a:spAutoFit/>
          </a:bodyPr>
          <a:lstStyle/>
          <a:p>
            <a:pPr>
              <a:lnSpc>
                <a:spcPct val="150000"/>
              </a:lnSpc>
              <a:buFont typeface="Wingdings" pitchFamily="2" charset="2"/>
              <a:buChar char="ü"/>
            </a:pPr>
            <a:r>
              <a:rPr lang="fr-FR" sz="2000" dirty="0" smtClean="0">
                <a:solidFill>
                  <a:srgbClr val="C00000"/>
                </a:solidFill>
              </a:rPr>
              <a:t> </a:t>
            </a:r>
          </a:p>
          <a:p>
            <a:pPr>
              <a:lnSpc>
                <a:spcPct val="150000"/>
              </a:lnSpc>
              <a:buFont typeface="Wingdings" pitchFamily="2" charset="2"/>
              <a:buChar char="ü"/>
            </a:pPr>
            <a:r>
              <a:rPr lang="fr-FR" sz="2000" dirty="0" smtClean="0">
                <a:solidFill>
                  <a:srgbClr val="C00000"/>
                </a:solidFill>
              </a:rPr>
              <a:t> </a:t>
            </a:r>
          </a:p>
          <a:p>
            <a:pPr>
              <a:lnSpc>
                <a:spcPct val="150000"/>
              </a:lnSpc>
              <a:buFont typeface="Wingdings" pitchFamily="2" charset="2"/>
              <a:buChar char="ü"/>
            </a:pPr>
            <a:r>
              <a:rPr lang="fr-FR" sz="2000" dirty="0" smtClean="0">
                <a:solidFill>
                  <a:srgbClr val="C00000"/>
                </a:solidFill>
              </a:rPr>
              <a:t> </a:t>
            </a:r>
          </a:p>
        </p:txBody>
      </p:sp>
      <p:grpSp>
        <p:nvGrpSpPr>
          <p:cNvPr id="12" name="Groupe 11"/>
          <p:cNvGrpSpPr/>
          <p:nvPr/>
        </p:nvGrpSpPr>
        <p:grpSpPr>
          <a:xfrm>
            <a:off x="-324544" y="4077072"/>
            <a:ext cx="9612560" cy="2996952"/>
            <a:chOff x="-324544" y="4077072"/>
            <a:chExt cx="9612560" cy="2996952"/>
          </a:xfrm>
        </p:grpSpPr>
        <p:pic>
          <p:nvPicPr>
            <p:cNvPr id="9" name="Image 8" descr="2005_Freiburg_Vauban7.JPG"/>
            <p:cNvPicPr>
              <a:picLocks noChangeAspect="1"/>
            </p:cNvPicPr>
            <p:nvPr/>
          </p:nvPicPr>
          <p:blipFill>
            <a:blip r:embed="rId3" cstate="print"/>
            <a:srcRect t="18349" b="5285"/>
            <a:stretch>
              <a:fillRect/>
            </a:stretch>
          </p:blipFill>
          <p:spPr>
            <a:xfrm>
              <a:off x="-324544" y="4077072"/>
              <a:ext cx="9612560" cy="2996952"/>
            </a:xfrm>
            <a:prstGeom prst="rect">
              <a:avLst/>
            </a:prstGeom>
          </p:spPr>
        </p:pic>
        <p:sp>
          <p:nvSpPr>
            <p:cNvPr id="11" name="ZoneTexte 10"/>
            <p:cNvSpPr txBox="1"/>
            <p:nvPr/>
          </p:nvSpPr>
          <p:spPr>
            <a:xfrm>
              <a:off x="5903640" y="6165304"/>
              <a:ext cx="3240360" cy="246221"/>
            </a:xfrm>
            <a:prstGeom prst="rect">
              <a:avLst/>
            </a:prstGeom>
            <a:noFill/>
          </p:spPr>
          <p:txBody>
            <a:bodyPr wrap="square" rtlCol="0">
              <a:spAutoFit/>
            </a:bodyPr>
            <a:lstStyle/>
            <a:p>
              <a:r>
                <a:rPr lang="fr-FR" sz="1000" dirty="0" smtClean="0">
                  <a:solidFill>
                    <a:schemeClr val="bg1"/>
                  </a:solidFill>
                </a:rPr>
                <a:t>Quartier Vauban à Freiburg – espace public commun</a:t>
              </a:r>
              <a:endParaRPr lang="fr-FR" sz="10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rte synthese petit format.jpg"/>
          <p:cNvPicPr>
            <a:picLocks noChangeAspect="1"/>
          </p:cNvPicPr>
          <p:nvPr/>
        </p:nvPicPr>
        <p:blipFill>
          <a:blip r:embed="rId3" cstate="print"/>
          <a:srcRect r="5190"/>
          <a:stretch>
            <a:fillRect/>
          </a:stretch>
        </p:blipFill>
        <p:spPr>
          <a:xfrm>
            <a:off x="-972616" y="1124744"/>
            <a:ext cx="6713634" cy="5943720"/>
          </a:xfrm>
          <a:prstGeom prst="rect">
            <a:avLst/>
          </a:prstGeom>
        </p:spPr>
      </p:pic>
      <p:sp>
        <p:nvSpPr>
          <p:cNvPr id="23559" name="Text Box 2"/>
          <p:cNvSpPr txBox="1">
            <a:spLocks noChangeArrowheads="1"/>
          </p:cNvSpPr>
          <p:nvPr/>
        </p:nvSpPr>
        <p:spPr bwMode="auto">
          <a:xfrm>
            <a:off x="5724128" y="1700808"/>
            <a:ext cx="3419872" cy="3293209"/>
          </a:xfrm>
          <a:prstGeom prst="rect">
            <a:avLst/>
          </a:prstGeom>
          <a:noFill/>
          <a:ln w="9525">
            <a:noFill/>
            <a:miter lim="800000"/>
            <a:headEnd/>
            <a:tailEnd/>
          </a:ln>
        </p:spPr>
        <p:txBody>
          <a:bodyPr wrap="square">
            <a:spAutoFit/>
          </a:bodyPr>
          <a:lstStyle/>
          <a:p>
            <a:pPr lvl="0"/>
            <a:r>
              <a:rPr lang="fr-FR" sz="1600" dirty="0" smtClean="0"/>
              <a:t>1.2 Définit l’enveloppe du développement urbain – limites impératives et limites indicatives</a:t>
            </a:r>
          </a:p>
          <a:p>
            <a:pPr lvl="0"/>
            <a:endParaRPr lang="fr-FR" sz="1600" dirty="0" smtClean="0"/>
          </a:p>
          <a:p>
            <a:pPr lvl="0"/>
            <a:r>
              <a:rPr lang="fr-FR" sz="1600" dirty="0" smtClean="0"/>
              <a:t>3.4 Assure une gestion économe de l’espace par :</a:t>
            </a:r>
          </a:p>
          <a:p>
            <a:pPr lvl="0"/>
            <a:endParaRPr lang="fr-FR" sz="1600" dirty="0" smtClean="0"/>
          </a:p>
          <a:p>
            <a:pPr lvl="0">
              <a:buFont typeface="Wingdings" pitchFamily="2" charset="2"/>
              <a:buChar char="q"/>
            </a:pPr>
            <a:r>
              <a:rPr lang="fr-FR" sz="1600" dirty="0" smtClean="0"/>
              <a:t>Mobilisation des espaces urbanisés</a:t>
            </a:r>
          </a:p>
          <a:p>
            <a:pPr lvl="0">
              <a:buFont typeface="Wingdings" pitchFamily="2" charset="2"/>
              <a:buChar char="q"/>
            </a:pPr>
            <a:r>
              <a:rPr lang="fr-FR" sz="1600" dirty="0" smtClean="0"/>
              <a:t>Maîtrise des extensions urbaines</a:t>
            </a:r>
          </a:p>
          <a:p>
            <a:pPr lvl="0">
              <a:buFont typeface="Wingdings" pitchFamily="2" charset="2"/>
              <a:buChar char="q"/>
            </a:pPr>
            <a:r>
              <a:rPr lang="fr-FR" sz="1600" dirty="0" smtClean="0"/>
              <a:t>Renforce la densité des extensions</a:t>
            </a:r>
          </a:p>
          <a:p>
            <a:endParaRPr lang="fr-FR" sz="1600" dirty="0">
              <a:solidFill>
                <a:srgbClr val="454545"/>
              </a:solidFill>
              <a:latin typeface="Helvetica Condensed" pitchFamily="34" charset="0"/>
            </a:endParaRPr>
          </a:p>
        </p:txBody>
      </p:sp>
      <p:sp>
        <p:nvSpPr>
          <p:cNvPr id="4" name="ZoneTexte 3"/>
          <p:cNvSpPr txBox="1"/>
          <p:nvPr/>
        </p:nvSpPr>
        <p:spPr>
          <a:xfrm>
            <a:off x="0" y="0"/>
            <a:ext cx="1714500" cy="554038"/>
          </a:xfrm>
          <a:prstGeom prst="rect">
            <a:avLst/>
          </a:prstGeom>
          <a:noFill/>
        </p:spPr>
        <p:txBody>
          <a:bodyPr>
            <a:spAutoFit/>
          </a:bodyPr>
          <a:lstStyle/>
          <a:p>
            <a:pPr>
              <a:defRPr/>
            </a:pPr>
            <a:r>
              <a:rPr lang="fr-FR" sz="2000" i="1" dirty="0">
                <a:solidFill>
                  <a:schemeClr val="bg1">
                    <a:lumMod val="65000"/>
                  </a:schemeClr>
                </a:solidFill>
              </a:rPr>
              <a:t>A</a:t>
            </a:r>
            <a:r>
              <a:rPr lang="fr-FR" sz="3000" dirty="0"/>
              <a:t> </a:t>
            </a:r>
            <a:r>
              <a:rPr lang="fr-FR" sz="2000" i="1" dirty="0">
                <a:solidFill>
                  <a:schemeClr val="bg1">
                    <a:lumMod val="65000"/>
                  </a:schemeClr>
                </a:solidFill>
              </a:rPr>
              <a:t>B </a:t>
            </a:r>
            <a:r>
              <a:rPr lang="fr-FR" sz="3000" dirty="0"/>
              <a:t>C</a:t>
            </a:r>
            <a:r>
              <a:rPr lang="fr-FR" sz="2000" i="1" dirty="0">
                <a:solidFill>
                  <a:schemeClr val="bg1">
                    <a:lumMod val="65000"/>
                  </a:schemeClr>
                </a:solidFill>
              </a:rPr>
              <a:t> D</a:t>
            </a:r>
          </a:p>
        </p:txBody>
      </p:sp>
      <p:sp>
        <p:nvSpPr>
          <p:cNvPr id="5" name="ZoneTexte 4"/>
          <p:cNvSpPr txBox="1"/>
          <p:nvPr/>
        </p:nvSpPr>
        <p:spPr>
          <a:xfrm>
            <a:off x="1979712" y="188640"/>
            <a:ext cx="6840760" cy="861774"/>
          </a:xfrm>
          <a:prstGeom prst="rect">
            <a:avLst/>
          </a:prstGeom>
          <a:noFill/>
        </p:spPr>
        <p:txBody>
          <a:bodyPr wrap="square" rtlCol="0">
            <a:spAutoFit/>
          </a:bodyPr>
          <a:lstStyle/>
          <a:p>
            <a:pPr algn="r"/>
            <a:r>
              <a:rPr lang="fr-FR" sz="3200" dirty="0" smtClean="0">
                <a:solidFill>
                  <a:srgbClr val="CC0000"/>
                </a:solidFill>
                <a:latin typeface="Helvetica Condensed" pitchFamily="34" charset="0"/>
              </a:rPr>
              <a:t>Que dit le SCOT ?</a:t>
            </a:r>
          </a:p>
          <a:p>
            <a:pPr algn="r"/>
            <a:endParaRPr lang="fr-FR" dirty="0"/>
          </a:p>
        </p:txBody>
      </p:sp>
      <p:sp>
        <p:nvSpPr>
          <p:cNvPr id="8" name="Text Box 2"/>
          <p:cNvSpPr txBox="1">
            <a:spLocks noChangeArrowheads="1"/>
          </p:cNvSpPr>
          <p:nvPr/>
        </p:nvSpPr>
        <p:spPr bwMode="auto">
          <a:xfrm>
            <a:off x="0" y="1844824"/>
            <a:ext cx="1296144" cy="830997"/>
          </a:xfrm>
          <a:prstGeom prst="rect">
            <a:avLst/>
          </a:prstGeom>
          <a:noFill/>
          <a:ln w="9525">
            <a:noFill/>
            <a:miter lim="800000"/>
            <a:headEnd/>
            <a:tailEnd/>
          </a:ln>
        </p:spPr>
        <p:txBody>
          <a:bodyPr wrap="square">
            <a:spAutoFit/>
          </a:bodyPr>
          <a:lstStyle/>
          <a:p>
            <a:r>
              <a:rPr lang="fr-FR" sz="1600" dirty="0" smtClean="0">
                <a:solidFill>
                  <a:srgbClr val="C00000"/>
                </a:solidFill>
                <a:latin typeface="Helvetica Bold" pitchFamily="34" charset="0"/>
              </a:rPr>
              <a:t>25 Logt/ha</a:t>
            </a:r>
            <a:endParaRPr lang="fr-FR" sz="1600" dirty="0">
              <a:solidFill>
                <a:srgbClr val="C00000"/>
              </a:solidFill>
              <a:latin typeface="Helvetica Bold" pitchFamily="34" charset="0"/>
            </a:endParaRPr>
          </a:p>
          <a:p>
            <a:endParaRPr lang="fr-FR" sz="1600" dirty="0">
              <a:solidFill>
                <a:srgbClr val="454545"/>
              </a:solidFill>
              <a:latin typeface="Helvetica Condensed" pitchFamily="34" charset="0"/>
            </a:endParaRPr>
          </a:p>
          <a:p>
            <a:endParaRPr lang="fr-FR" sz="1600" dirty="0">
              <a:latin typeface="Helvetica Condensed" pitchFamily="34" charset="0"/>
            </a:endParaRPr>
          </a:p>
        </p:txBody>
      </p:sp>
      <p:sp>
        <p:nvSpPr>
          <p:cNvPr id="9" name="Text Box 2"/>
          <p:cNvSpPr txBox="1">
            <a:spLocks noChangeArrowheads="1"/>
          </p:cNvSpPr>
          <p:nvPr/>
        </p:nvSpPr>
        <p:spPr bwMode="auto">
          <a:xfrm>
            <a:off x="3275856" y="4509120"/>
            <a:ext cx="1296144" cy="830997"/>
          </a:xfrm>
          <a:prstGeom prst="rect">
            <a:avLst/>
          </a:prstGeom>
          <a:noFill/>
          <a:ln w="9525">
            <a:noFill/>
            <a:miter lim="800000"/>
            <a:headEnd/>
            <a:tailEnd/>
          </a:ln>
        </p:spPr>
        <p:txBody>
          <a:bodyPr wrap="square">
            <a:spAutoFit/>
          </a:bodyPr>
          <a:lstStyle/>
          <a:p>
            <a:r>
              <a:rPr lang="fr-FR" sz="1600" dirty="0" smtClean="0">
                <a:solidFill>
                  <a:srgbClr val="C00000"/>
                </a:solidFill>
                <a:latin typeface="Helvetica Bold" pitchFamily="34" charset="0"/>
              </a:rPr>
              <a:t>35 Logt/ha</a:t>
            </a:r>
            <a:endParaRPr lang="fr-FR" sz="1600" dirty="0">
              <a:solidFill>
                <a:srgbClr val="C00000"/>
              </a:solidFill>
              <a:latin typeface="Helvetica Bold" pitchFamily="34" charset="0"/>
            </a:endParaRPr>
          </a:p>
          <a:p>
            <a:endParaRPr lang="fr-FR" sz="1600" dirty="0">
              <a:solidFill>
                <a:srgbClr val="454545"/>
              </a:solidFill>
              <a:latin typeface="Helvetica Condensed" pitchFamily="34" charset="0"/>
            </a:endParaRPr>
          </a:p>
          <a:p>
            <a:endParaRPr lang="fr-FR" sz="1600" dirty="0">
              <a:latin typeface="Helvetica Condensed" pitchFamily="34" charset="0"/>
            </a:endParaRPr>
          </a:p>
        </p:txBody>
      </p:sp>
      <p:sp>
        <p:nvSpPr>
          <p:cNvPr id="10" name="Text Box 2"/>
          <p:cNvSpPr txBox="1">
            <a:spLocks noChangeArrowheads="1"/>
          </p:cNvSpPr>
          <p:nvPr/>
        </p:nvSpPr>
        <p:spPr bwMode="auto">
          <a:xfrm>
            <a:off x="611560" y="3068960"/>
            <a:ext cx="1296144" cy="830997"/>
          </a:xfrm>
          <a:prstGeom prst="rect">
            <a:avLst/>
          </a:prstGeom>
          <a:noFill/>
          <a:ln w="9525">
            <a:noFill/>
            <a:miter lim="800000"/>
            <a:headEnd/>
            <a:tailEnd/>
          </a:ln>
        </p:spPr>
        <p:txBody>
          <a:bodyPr wrap="square">
            <a:spAutoFit/>
          </a:bodyPr>
          <a:lstStyle/>
          <a:p>
            <a:r>
              <a:rPr lang="fr-FR" sz="1600" dirty="0" smtClean="0">
                <a:solidFill>
                  <a:srgbClr val="C00000"/>
                </a:solidFill>
                <a:latin typeface="Helvetica Bold" pitchFamily="34" charset="0"/>
              </a:rPr>
              <a:t>25</a:t>
            </a:r>
            <a:r>
              <a:rPr lang="fr-FR" sz="1600" dirty="0" smtClean="0">
                <a:solidFill>
                  <a:srgbClr val="454545"/>
                </a:solidFill>
                <a:latin typeface="Helvetica Bold" pitchFamily="34" charset="0"/>
              </a:rPr>
              <a:t> </a:t>
            </a:r>
            <a:r>
              <a:rPr lang="fr-FR" sz="1600" dirty="0" smtClean="0">
                <a:solidFill>
                  <a:srgbClr val="C00000"/>
                </a:solidFill>
                <a:latin typeface="Helvetica Bold" pitchFamily="34" charset="0"/>
              </a:rPr>
              <a:t>Logt/ha</a:t>
            </a:r>
            <a:endParaRPr lang="fr-FR" sz="1600" dirty="0">
              <a:solidFill>
                <a:srgbClr val="C00000"/>
              </a:solidFill>
              <a:latin typeface="Helvetica Bold" pitchFamily="34" charset="0"/>
            </a:endParaRPr>
          </a:p>
          <a:p>
            <a:endParaRPr lang="fr-FR" sz="1600" dirty="0">
              <a:solidFill>
                <a:srgbClr val="454545"/>
              </a:solidFill>
              <a:latin typeface="Helvetica Condensed" pitchFamily="34" charset="0"/>
            </a:endParaRPr>
          </a:p>
          <a:p>
            <a:endParaRPr lang="fr-FR" sz="1600" dirty="0">
              <a:latin typeface="Helvetica Condensed" pitchFamily="34" charset="0"/>
            </a:endParaRPr>
          </a:p>
        </p:txBody>
      </p:sp>
      <p:sp>
        <p:nvSpPr>
          <p:cNvPr id="11" name="Text Box 2"/>
          <p:cNvSpPr txBox="1">
            <a:spLocks noChangeArrowheads="1"/>
          </p:cNvSpPr>
          <p:nvPr/>
        </p:nvSpPr>
        <p:spPr bwMode="auto">
          <a:xfrm>
            <a:off x="5148064" y="5157192"/>
            <a:ext cx="1296144" cy="830997"/>
          </a:xfrm>
          <a:prstGeom prst="rect">
            <a:avLst/>
          </a:prstGeom>
          <a:noFill/>
          <a:ln w="9525">
            <a:noFill/>
            <a:miter lim="800000"/>
            <a:headEnd/>
            <a:tailEnd/>
          </a:ln>
        </p:spPr>
        <p:txBody>
          <a:bodyPr wrap="square">
            <a:spAutoFit/>
          </a:bodyPr>
          <a:lstStyle/>
          <a:p>
            <a:r>
              <a:rPr lang="fr-FR" sz="1600" dirty="0" smtClean="0">
                <a:solidFill>
                  <a:srgbClr val="C00000"/>
                </a:solidFill>
                <a:latin typeface="Helvetica Bold" pitchFamily="34" charset="0"/>
              </a:rPr>
              <a:t>12 Logt/ha</a:t>
            </a:r>
            <a:endParaRPr lang="fr-FR" sz="1600" dirty="0">
              <a:solidFill>
                <a:srgbClr val="C00000"/>
              </a:solidFill>
              <a:latin typeface="Helvetica Bold" pitchFamily="34" charset="0"/>
            </a:endParaRPr>
          </a:p>
          <a:p>
            <a:endParaRPr lang="fr-FR" sz="1600" dirty="0">
              <a:solidFill>
                <a:srgbClr val="454545"/>
              </a:solidFill>
              <a:latin typeface="Helvetica Condensed" pitchFamily="34" charset="0"/>
            </a:endParaRPr>
          </a:p>
          <a:p>
            <a:endParaRPr lang="fr-FR" sz="1600" dirty="0">
              <a:latin typeface="Helvetica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theme1.xml><?xml version="1.0" encoding="utf-8"?>
<a:theme xmlns:a="http://schemas.openxmlformats.org/drawingml/2006/main" name="Modele Diapora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Modele Diaporama</Template>
  <TotalTime>5971</TotalTime>
  <Words>677</Words>
  <Application>Microsoft Office PowerPoint</Application>
  <PresentationFormat>Affichage à l'écran (4:3)</PresentationFormat>
  <Paragraphs>166</Paragraphs>
  <Slides>10</Slides>
  <Notes>10</Notes>
  <HiddenSlides>0</HiddenSlides>
  <MMClips>0</MMClips>
  <ScaleCrop>false</ScaleCrop>
  <HeadingPairs>
    <vt:vector size="4" baseType="variant">
      <vt:variant>
        <vt:lpstr>Thème</vt:lpstr>
      </vt:variant>
      <vt:variant>
        <vt:i4>2</vt:i4>
      </vt:variant>
      <vt:variant>
        <vt:lpstr>Titres des diapositives</vt:lpstr>
      </vt:variant>
      <vt:variant>
        <vt:i4>10</vt:i4>
      </vt:variant>
    </vt:vector>
  </HeadingPairs>
  <TitlesOfParts>
    <vt:vector size="12" baseType="lpstr">
      <vt:lpstr>Modele Diaporama</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Cécile</dc:creator>
  <cp:lastModifiedBy>Roxane HERMITEAU</cp:lastModifiedBy>
  <cp:revision>112</cp:revision>
  <dcterms:created xsi:type="dcterms:W3CDTF">2008-08-28T14:55:03Z</dcterms:created>
  <dcterms:modified xsi:type="dcterms:W3CDTF">2012-08-06T15:20:52Z</dcterms:modified>
</cp:coreProperties>
</file>